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79" r:id="rId5"/>
  </p:sldMasterIdLst>
  <p:notesMasterIdLst>
    <p:notesMasterId r:id="rId17"/>
  </p:notesMasterIdLst>
  <p:handoutMasterIdLst>
    <p:handoutMasterId r:id="rId18"/>
  </p:handoutMasterIdLst>
  <p:sldIdLst>
    <p:sldId id="2145708243" r:id="rId6"/>
    <p:sldId id="2145708244" r:id="rId7"/>
    <p:sldId id="2145708245" r:id="rId8"/>
    <p:sldId id="2145708264" r:id="rId9"/>
    <p:sldId id="2145708265" r:id="rId10"/>
    <p:sldId id="470" r:id="rId11"/>
    <p:sldId id="2145708246" r:id="rId12"/>
    <p:sldId id="2145708288" r:id="rId13"/>
    <p:sldId id="1182" r:id="rId14"/>
    <p:sldId id="2145708192" r:id="rId15"/>
    <p:sldId id="1103" r:id="rId1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311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ED73E6A-C562-2E8F-AB2E-36CF2CC4CB43}" name="Tom Coleman-Haynes" initials="TCH" userId="Tom Coleman-Haynes" providerId="None"/>
  <p188:author id="{22AE0279-544D-3D7A-B819-9C133E6180C0}" name="Guest User" initials="GU" userId="S::urn:spo:anon#69593b742a457a197859df540c59b88cc62c3f96bce1e701a9fb6b6abc4dbcaa::" providerId="AD"/>
  <p188:author id="{FBD5507C-A371-E2E6-D1DA-7A21576B8FD0}" name="Guest User" initials="GU" userId="S::urn:spo:anon#295c83efffe5083574ed21625641f9b7475b3ccc32d9decb57ea7a552ba70852::" providerId="AD"/>
  <p188:author id="{C347647C-82DF-3714-D566-1F297C5840CD}" name="SOPHIA PAPADAKIS" initials="SP" userId="341674e120739e96" providerId="Windows Live"/>
  <p188:author id="{71413D82-31CA-FCC6-6538-D63CEEBA9C3D}" name="Susan Montgomery" initials="SM" userId="e6e415be2107f65b" providerId="Windows Live"/>
  <p188:author id="{C7669399-CBEC-E3B7-27C4-27F0218BECA7}" name="Guest User" initials="GU" userId="S::urn:spo:anon#aa203dcd9963cc12e3f89c4613b9a9e77a1cbbcc190e411ba201ed5264dc585a::" providerId="AD"/>
  <p188:author id="{0F1856C8-F57A-9F3E-84F0-70A0EB23FFF5}" name="Guest User" initials="GU" userId="S::urn:spo:anon#7030134245bd16b84066394ad1b9db803ecc38bc2b3977094f04c623831eb07d::" providerId="AD"/>
  <p188:author id="{261EB2C8-27FD-A859-CA0D-ADB62167BE41}" name="Tom Coleman-Haynes" initials="TC" userId="S::tom@ncsct.co.uk::feac02dd-ca1d-495d-907d-e6674be69fc7" providerId="AD"/>
  <p188:author id="{1E1CE6F1-31B4-A8F2-E696-2958A6EE8827}" name="Sophia Papadakis" initials="SP" userId="S::sophia@ncsct.co.uk::b95f17c4-d9c4-4e13-899b-4e888ddd5376" providerId="AD"/>
  <p188:author id="{86520EF7-4688-0A30-ACD2-9C216CA4ABDC}" name="Guest User" initials="GU" userId="S::urn:spo:anon#8568165eb13b5596d4ad53a21fcfbc5a9a232e64f2cf3ebc851d97d7481d7a7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9A9E"/>
    <a:srgbClr val="DAF2F3"/>
    <a:srgbClr val="BFBFBF"/>
    <a:srgbClr val="FF2F92"/>
    <a:srgbClr val="00A3DC"/>
    <a:srgbClr val="DAF2F4"/>
    <a:srgbClr val="8B6DAD"/>
    <a:srgbClr val="008489"/>
    <a:srgbClr val="CBEFF0"/>
    <a:srgbClr val="E7F8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A4C98A5-B07C-484B-AD94-5FAD8F783AAC}" v="12" dt="2024-03-04T14:13:25.99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3519" autoAdjust="0"/>
    <p:restoredTop sz="55817" autoAdjust="0"/>
  </p:normalViewPr>
  <p:slideViewPr>
    <p:cSldViewPr snapToGrid="0">
      <p:cViewPr varScale="1">
        <p:scale>
          <a:sx n="61" d="100"/>
          <a:sy n="61" d="100"/>
        </p:scale>
        <p:origin x="108" y="90"/>
      </p:cViewPr>
      <p:guideLst>
        <p:guide orient="horz" pos="2160"/>
        <p:guide pos="2880"/>
        <p:guide orient="horz" pos="3113"/>
      </p:guideLst>
    </p:cSldViewPr>
  </p:slideViewPr>
  <p:outlineViewPr>
    <p:cViewPr>
      <p:scale>
        <a:sx n="33" d="100"/>
        <a:sy n="33" d="100"/>
      </p:scale>
      <p:origin x="0" y="-24552"/>
    </p:cViewPr>
  </p:outlineViewPr>
  <p:notesTextViewPr>
    <p:cViewPr>
      <p:scale>
        <a:sx n="1" d="1"/>
        <a:sy n="1" d="1"/>
      </p:scale>
      <p:origin x="0" y="-432"/>
    </p:cViewPr>
  </p:notesTextViewPr>
  <p:sorterViewPr>
    <p:cViewPr varScale="1">
      <p:scale>
        <a:sx n="1" d="1"/>
        <a:sy n="1" d="1"/>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Coleman-Haynes" userId="feac02dd-ca1d-495d-907d-e6674be69fc7" providerId="ADAL" clId="{AA4C98A5-B07C-484B-AD94-5FAD8F783AAC}"/>
    <pc:docChg chg="undo custSel modSld">
      <pc:chgData name="Tom Coleman-Haynes" userId="feac02dd-ca1d-495d-907d-e6674be69fc7" providerId="ADAL" clId="{AA4C98A5-B07C-484B-AD94-5FAD8F783AAC}" dt="2024-03-04T14:16:06.699" v="27" actId="20577"/>
      <pc:docMkLst>
        <pc:docMk/>
      </pc:docMkLst>
      <pc:sldChg chg="modSp mod">
        <pc:chgData name="Tom Coleman-Haynes" userId="feac02dd-ca1d-495d-907d-e6674be69fc7" providerId="ADAL" clId="{AA4C98A5-B07C-484B-AD94-5FAD8F783AAC}" dt="2024-03-04T14:13:34.379" v="18" actId="1076"/>
        <pc:sldMkLst>
          <pc:docMk/>
          <pc:sldMk cId="3909249511" sldId="470"/>
        </pc:sldMkLst>
        <pc:spChg chg="mod">
          <ac:chgData name="Tom Coleman-Haynes" userId="feac02dd-ca1d-495d-907d-e6674be69fc7" providerId="ADAL" clId="{AA4C98A5-B07C-484B-AD94-5FAD8F783AAC}" dt="2024-03-04T14:13:16.169" v="11" actId="2711"/>
          <ac:spMkLst>
            <pc:docMk/>
            <pc:sldMk cId="3909249511" sldId="470"/>
            <ac:spMk id="5" creationId="{F28A7BC6-2FD5-8217-C478-F59FA482C889}"/>
          </ac:spMkLst>
        </pc:spChg>
        <pc:spChg chg="mod">
          <ac:chgData name="Tom Coleman-Haynes" userId="feac02dd-ca1d-495d-907d-e6674be69fc7" providerId="ADAL" clId="{AA4C98A5-B07C-484B-AD94-5FAD8F783AAC}" dt="2024-03-04T14:13:18.539" v="12" actId="2711"/>
          <ac:spMkLst>
            <pc:docMk/>
            <pc:sldMk cId="3909249511" sldId="470"/>
            <ac:spMk id="6" creationId="{6F59557C-E8D0-9233-6FAE-2CB6D55E3959}"/>
          </ac:spMkLst>
        </pc:spChg>
        <pc:spChg chg="mod">
          <ac:chgData name="Tom Coleman-Haynes" userId="feac02dd-ca1d-495d-907d-e6674be69fc7" providerId="ADAL" clId="{AA4C98A5-B07C-484B-AD94-5FAD8F783AAC}" dt="2024-03-04T14:13:25.999" v="14" actId="2711"/>
          <ac:spMkLst>
            <pc:docMk/>
            <pc:sldMk cId="3909249511" sldId="470"/>
            <ac:spMk id="7" creationId="{60F8494A-561D-B4C5-E2BC-18771CE5B971}"/>
          </ac:spMkLst>
        </pc:spChg>
        <pc:spChg chg="mod">
          <ac:chgData name="Tom Coleman-Haynes" userId="feac02dd-ca1d-495d-907d-e6674be69fc7" providerId="ADAL" clId="{AA4C98A5-B07C-484B-AD94-5FAD8F783AAC}" dt="2024-03-04T14:13:30.278" v="16" actId="27636"/>
          <ac:spMkLst>
            <pc:docMk/>
            <pc:sldMk cId="3909249511" sldId="470"/>
            <ac:spMk id="8" creationId="{35417A2A-C36B-AE4E-77B0-2E3081D7637E}"/>
          </ac:spMkLst>
        </pc:spChg>
        <pc:spChg chg="mod">
          <ac:chgData name="Tom Coleman-Haynes" userId="feac02dd-ca1d-495d-907d-e6674be69fc7" providerId="ADAL" clId="{AA4C98A5-B07C-484B-AD94-5FAD8F783AAC}" dt="2024-03-04T14:13:34.379" v="18" actId="1076"/>
          <ac:spMkLst>
            <pc:docMk/>
            <pc:sldMk cId="3909249511" sldId="470"/>
            <ac:spMk id="9" creationId="{D52B0F27-912F-A32E-1AFB-0562C83C094B}"/>
          </ac:spMkLst>
        </pc:spChg>
      </pc:sldChg>
      <pc:sldChg chg="modSp modNotesTx">
        <pc:chgData name="Tom Coleman-Haynes" userId="feac02dd-ca1d-495d-907d-e6674be69fc7" providerId="ADAL" clId="{AA4C98A5-B07C-484B-AD94-5FAD8F783AAC}" dt="2024-03-04T14:16:06.699" v="27" actId="20577"/>
        <pc:sldMkLst>
          <pc:docMk/>
          <pc:sldMk cId="4021260716" sldId="2145708246"/>
        </pc:sldMkLst>
        <pc:spChg chg="mod">
          <ac:chgData name="Tom Coleman-Haynes" userId="feac02dd-ca1d-495d-907d-e6674be69fc7" providerId="ADAL" clId="{AA4C98A5-B07C-484B-AD94-5FAD8F783AAC}" dt="2024-03-04T14:13:06.869" v="9" actId="20577"/>
          <ac:spMkLst>
            <pc:docMk/>
            <pc:sldMk cId="4021260716" sldId="2145708246"/>
            <ac:spMk id="2" creationId="{BAD1CDAF-9329-FC26-3F44-915D2C1192C4}"/>
          </ac:spMkLst>
        </pc:spChg>
      </pc:sldChg>
      <pc:sldChg chg="modNotesTx">
        <pc:chgData name="Tom Coleman-Haynes" userId="feac02dd-ca1d-495d-907d-e6674be69fc7" providerId="ADAL" clId="{AA4C98A5-B07C-484B-AD94-5FAD8F783AAC}" dt="2024-03-04T14:15:23.641" v="24" actId="20577"/>
        <pc:sldMkLst>
          <pc:docMk/>
          <pc:sldMk cId="1434478737" sldId="214570826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latin typeface="Century Gothic" panose="020B0502020202020204"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166CA80A-42B6-8E41-9525-2A086360CB33}" type="datetime1">
              <a:rPr lang="en-US">
                <a:latin typeface="Century Gothic" panose="020B0502020202020204" pitchFamily="34" charset="0"/>
              </a:rPr>
              <a:pPr>
                <a:defRPr/>
              </a:pPr>
              <a:t>3/4/2024</a:t>
            </a:fld>
            <a:endParaRPr lang="en-US" dirty="0">
              <a:latin typeface="Century Gothic" panose="020B0502020202020204"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latin typeface="Century Gothic" panose="020B0502020202020204"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A21D9719-0090-5543-A777-ABB8C070B7A9}" type="slidenum">
              <a:rPr lang="en-US">
                <a:latin typeface="Century Gothic" panose="020B0502020202020204" pitchFamily="34" charset="0"/>
              </a:rPr>
              <a:pPr>
                <a:defRPr/>
              </a:pPr>
              <a:t>‹#›</a:t>
            </a:fld>
            <a:endParaRPr lang="en-US" dirty="0">
              <a:latin typeface="Century Gothic" panose="020B0502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3C4B8611-C51B-8D42-9529-83F35716B3F2}" type="datetime1">
              <a:rPr lang="en-US" smtClean="0"/>
              <a:pPr>
                <a:defRPr/>
              </a:pPr>
              <a:t>3/4/2024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242A2382-4541-B845-B6D5-E8B5A330E247}" type="slidenum">
              <a:rPr lang="en-US" smtClean="0"/>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1pPr>
    <a:lvl2pPr marL="4572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2pPr>
    <a:lvl3pPr marL="9144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3pPr>
    <a:lvl4pPr marL="13716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4pPr>
    <a:lvl5pPr marL="18288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health.org.uk/publications/quality-improvement-made-simple"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health.org.uk/publications/quality-improvement-made-simple"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view.officeapps.live.com/op/view.aspx?src=https%3A%2F%2Fwww.cqc.org.uk%2Fsites%2Fdefault%2Ffiles%2F2024-01%2F9002497_Brief_Guide_Smoke_Free_Policy_MH_inpatient_services.odt&amp;wdOrigin=BROWSELINK"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200" b="1" dirty="0">
                <a:latin typeface="Arial" panose="020B0604020202020204" pitchFamily="34" charset="0"/>
                <a:cs typeface="Arial" panose="020B0604020202020204" pitchFamily="34" charset="0"/>
              </a:rPr>
              <a:t>Challenging conversations: responding to staff scenarios</a:t>
            </a:r>
          </a:p>
          <a:p>
            <a:endParaRPr lang="en-US" sz="1200" b="1" dirty="0">
              <a:latin typeface="Arial" panose="020B0604020202020204" pitchFamily="34" charset="0"/>
              <a:cs typeface="Arial" panose="020B0604020202020204" pitchFamily="34" charset="0"/>
            </a:endParaRPr>
          </a:p>
          <a:p>
            <a:r>
              <a:rPr lang="en-US" sz="1200" b="0" dirty="0">
                <a:latin typeface="Arial" panose="020B0604020202020204" pitchFamily="34" charset="0"/>
                <a:cs typeface="Arial" panose="020B0604020202020204" pitchFamily="34" charset="0"/>
              </a:rPr>
              <a:t>In this next module we are going to focus on challenging conversations with staff and how to navigate those heartsink conversations you may have found yourself having.</a:t>
            </a:r>
          </a:p>
          <a:p>
            <a:endParaRPr lang="en-US"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A culture of smoking by patients and staff in mental health hospitals has been embedded in the fabric of the NHS. Cigarettes have been used as a currency between patients and to manage patient behaviour by staff. A faulty set of assumptions about smoking among people with mental illness coupled with poor knowledge and skills about tobacco dependence treatment among staff contributed to a stalemate. Furthermore, evidence-based tobacco dependence treatments were not available in mental health hospitals. </a:t>
            </a:r>
            <a:endParaRPr lang="en-US"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This culture is somewhat responsible for perpetuating the detrimental physical, mental, social, and economic impacts experienced by people who smoke and received care within mental health hospitals. It was not unusual for a patient to be admitted to a mental health hospital as a non-smoker and be discharged as a 20/day smoker. In the past the belief that smoking was a ‘lifestyle choice’ or a ‘bad habit’ allowed staff to make it easy for patients to smoke rather than easy to quit. The culture which ignored the realities about the harmful impact of smoking on health still persist in many areas. </a:t>
            </a:r>
            <a:endParaRPr lang="en-US"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Since 2018, smoke-free mental health hospitals were expected to have smokefree policies. There are three things that make a trust smokefree:</a:t>
            </a:r>
          </a:p>
          <a:p>
            <a:endParaRPr lang="en-US" dirty="0">
              <a:latin typeface="Arial" panose="020B0604020202020204" pitchFamily="34" charset="0"/>
              <a:cs typeface="Arial" panose="020B0604020202020204" pitchFamily="34" charset="0"/>
            </a:endParaRPr>
          </a:p>
          <a:p>
            <a:pPr marL="285750" indent="-285750">
              <a:buFont typeface="Arial"/>
              <a:buChar char="•"/>
            </a:pPr>
            <a:r>
              <a:rPr lang="en-GB" dirty="0">
                <a:latin typeface="Arial" panose="020B0604020202020204" pitchFamily="34" charset="0"/>
                <a:cs typeface="Arial" panose="020B0604020202020204" pitchFamily="34" charset="0"/>
              </a:rPr>
              <a:t>every frontline professional discussing smoking with their patients</a:t>
            </a:r>
            <a:endParaRPr lang="en-US" dirty="0">
              <a:latin typeface="Arial" panose="020B0604020202020204" pitchFamily="34" charset="0"/>
              <a:cs typeface="Arial" panose="020B0604020202020204" pitchFamily="34" charset="0"/>
            </a:endParaRPr>
          </a:p>
          <a:p>
            <a:pPr marL="285750" indent="-285750">
              <a:buFont typeface="Arial"/>
              <a:buChar char="•"/>
            </a:pPr>
            <a:r>
              <a:rPr lang="en-GB" dirty="0">
                <a:latin typeface="Arial" panose="020B0604020202020204" pitchFamily="34" charset="0"/>
                <a:cs typeface="Arial" panose="020B0604020202020204" pitchFamily="34" charset="0"/>
              </a:rPr>
              <a:t>smoking cessation support offered on site or referral to local services</a:t>
            </a:r>
            <a:endParaRPr lang="en-US" dirty="0">
              <a:latin typeface="Arial" panose="020B0604020202020204" pitchFamily="34" charset="0"/>
              <a:cs typeface="Arial" panose="020B0604020202020204" pitchFamily="34" charset="0"/>
            </a:endParaRPr>
          </a:p>
          <a:p>
            <a:pPr marL="285750" indent="-285750">
              <a:buFont typeface="Arial"/>
              <a:buChar char="•"/>
            </a:pPr>
            <a:r>
              <a:rPr lang="en-GB" dirty="0">
                <a:latin typeface="Arial" panose="020B0604020202020204" pitchFamily="34" charset="0"/>
                <a:cs typeface="Arial" panose="020B0604020202020204" pitchFamily="34" charset="0"/>
              </a:rPr>
              <a:t>no smoking anywhere in buildings or grounds</a:t>
            </a:r>
            <a:endParaRPr lang="en-US"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Although considerable progress has been made, many issues remain unresolved for genuine smoke-free policies in mental health hospitals to be realised. </a:t>
            </a:r>
            <a:endParaRPr lang="en-US"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The context into which we now implement smokefree policies must be understood if we are to enable smokefree policies and TDA workers to flourish. TDA’s are likely to face challenging conversations about patients’ rights, choice, and restrictive practice. Improvements requires change, which inevitably creates varying degrees of anxiety and resistance. To prepare for this, TDA’s need to generate enthusiasm among colleagues and seek to win over those opposed to the change.</a:t>
            </a:r>
            <a:endParaRPr lang="en-US"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a:t>
            </a:fld>
            <a:endParaRPr lang="en-US" dirty="0"/>
          </a:p>
        </p:txBody>
      </p:sp>
    </p:spTree>
    <p:extLst>
      <p:ext uri="{BB962C8B-B14F-4D97-AF65-F5344CB8AC3E}">
        <p14:creationId xmlns:p14="http://schemas.microsoft.com/office/powerpoint/2010/main" val="19849987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r>
              <a:rPr lang="en-CA" sz="1200" b="1" dirty="0">
                <a:effectLst/>
                <a:latin typeface="Arial" panose="020B0604020202020204" pitchFamily="34" charset="0"/>
                <a:ea typeface="Times New Roman" panose="02020603050405020304" pitchFamily="18" charset="0"/>
                <a:cs typeface="Arial" panose="020B0604020202020204" pitchFamily="34" charset="0"/>
              </a:rPr>
              <a:t>[Invite participants to write in the chat or raise their hand ask questions, make comments, reflections, etc.]</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GB" sz="1200" b="1" dirty="0">
                <a:effectLst/>
                <a:latin typeface="Arial" panose="020B0604020202020204" pitchFamily="34" charset="0"/>
                <a:ea typeface="Times New Roman" panose="02020603050405020304" pitchFamily="18" charset="0"/>
                <a:cs typeface="Arial" panose="020B0604020202020204" pitchFamily="34" charset="0"/>
              </a:rPr>
              <a:t> </a:t>
            </a:r>
            <a:endParaRPr lang="en-GB" sz="1200" kern="1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200" kern="100" dirty="0">
                <a:solidFill>
                  <a:srgbClr val="000000"/>
                </a:solidFill>
                <a:effectLst/>
                <a:latin typeface="Arial" panose="020B0604020202020204" pitchFamily="34" charset="0"/>
                <a:ea typeface="Calibri" panose="020F0502020204030204" pitchFamily="34" charset="0"/>
                <a:cs typeface="Arial" panose="020B0604020202020204" pitchFamily="34" charset="0"/>
              </a:rPr>
              <a:t>A culture of smoking by patients and staff in mental health hospitals has been embedded in the fabric of the NHS. Cigarettes have been used as a currency between patients and to manage patient behaviour by staff. A faulty set of assumptions about smoking among people with mental illness, coupled with poor knowledge and skills about tobacco dependence treatment among staff, contributed to a stalemate. Furthermore, evidence-based tobacco dependence treatments were not available in mental health hospitals. </a:t>
            </a:r>
            <a:endParaRPr lang="en-CA" sz="12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1200" kern="1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200" kern="100" dirty="0">
                <a:solidFill>
                  <a:srgbClr val="000000"/>
                </a:solidFill>
                <a:effectLst/>
                <a:latin typeface="Arial" panose="020B0604020202020204" pitchFamily="34" charset="0"/>
                <a:ea typeface="Calibri" panose="020F0502020204030204" pitchFamily="34" charset="0"/>
                <a:cs typeface="Arial" panose="020B0604020202020204" pitchFamily="34" charset="0"/>
              </a:rPr>
              <a:t>This culture is somewhat responsible for perpetuating the detrimental physical, mental, social, and economic impacts experienced by people who smoke and received care within mental health hospitals. It was not unusual for a patient to be admitted to a mental health hospital as a non-smoker and be discharged as a 20-a-day smoker. In the past the belief that smoking was a ‘lifestyle choice’ or a ‘bad habit’ allowed staff to make it easy for patients to smoke rather than easy to quit. The culture which ignored the realities about the harmful impact of smoking on health still persist in many areas. </a:t>
            </a:r>
            <a:endParaRPr lang="en-CA" sz="12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1200" kern="1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200" kern="100" dirty="0">
                <a:solidFill>
                  <a:srgbClr val="000000"/>
                </a:solidFill>
                <a:effectLst/>
                <a:latin typeface="Arial" panose="020B0604020202020204" pitchFamily="34" charset="0"/>
                <a:ea typeface="Calibri" panose="020F0502020204030204" pitchFamily="34" charset="0"/>
                <a:cs typeface="Arial" panose="020B0604020202020204" pitchFamily="34" charset="0"/>
              </a:rPr>
              <a:t>Since 2018, smokefree mental health hospitals were expected to have smokefree policies. There are three things that make a trust smokefree:</a:t>
            </a:r>
            <a:endParaRPr lang="en-CA" sz="1200" kern="100" dirty="0">
              <a:effectLst/>
              <a:latin typeface="Arial" panose="020B0604020202020204" pitchFamily="34" charset="0"/>
              <a:ea typeface="Calibri" panose="020F0502020204030204" pitchFamily="34" charset="0"/>
              <a:cs typeface="Arial" panose="020B0604020202020204" pitchFamily="34" charset="0"/>
            </a:endParaRPr>
          </a:p>
          <a:p>
            <a:pPr marL="800100" lvl="1" indent="-342900">
              <a:lnSpc>
                <a:spcPct val="107000"/>
              </a:lnSpc>
              <a:buFont typeface="+mj-lt"/>
              <a:buAutoNum type="arabicParenR"/>
            </a:pPr>
            <a:r>
              <a:rPr lang="en-GB" sz="1200" kern="100" dirty="0">
                <a:solidFill>
                  <a:srgbClr val="000000"/>
                </a:solidFill>
                <a:effectLst/>
                <a:latin typeface="Arial" panose="020B0604020202020204" pitchFamily="34" charset="0"/>
                <a:ea typeface="Calibri" panose="020F0502020204030204" pitchFamily="34" charset="0"/>
                <a:cs typeface="Arial" panose="020B0604020202020204" pitchFamily="34" charset="0"/>
              </a:rPr>
              <a:t>every frontline professional discussing smoking with their patients</a:t>
            </a:r>
            <a:endParaRPr lang="en-CA" sz="1200" kern="100" dirty="0">
              <a:effectLst/>
              <a:latin typeface="Arial" panose="020B0604020202020204" pitchFamily="34" charset="0"/>
              <a:ea typeface="Calibri" panose="020F0502020204030204" pitchFamily="34" charset="0"/>
              <a:cs typeface="Arial" panose="020B0604020202020204" pitchFamily="34" charset="0"/>
            </a:endParaRPr>
          </a:p>
          <a:p>
            <a:pPr marL="800100" lvl="1" indent="-342900">
              <a:lnSpc>
                <a:spcPct val="107000"/>
              </a:lnSpc>
              <a:buFont typeface="+mj-lt"/>
              <a:buAutoNum type="arabicParenR"/>
            </a:pPr>
            <a:r>
              <a:rPr lang="en-GB" sz="1200" kern="100" dirty="0">
                <a:solidFill>
                  <a:srgbClr val="000000"/>
                </a:solidFill>
                <a:effectLst/>
                <a:latin typeface="Arial" panose="020B0604020202020204" pitchFamily="34" charset="0"/>
                <a:ea typeface="Calibri" panose="020F0502020204030204" pitchFamily="34" charset="0"/>
                <a:cs typeface="Arial" panose="020B0604020202020204" pitchFamily="34" charset="0"/>
              </a:rPr>
              <a:t>smoking cessation support offered on site or referral to local services</a:t>
            </a:r>
            <a:endParaRPr lang="en-CA" sz="1200" kern="100" dirty="0">
              <a:effectLst/>
              <a:latin typeface="Arial" panose="020B0604020202020204" pitchFamily="34" charset="0"/>
              <a:ea typeface="Calibri" panose="020F0502020204030204" pitchFamily="34" charset="0"/>
              <a:cs typeface="Arial" panose="020B0604020202020204" pitchFamily="34" charset="0"/>
            </a:endParaRPr>
          </a:p>
          <a:p>
            <a:pPr marL="800100" lvl="1" indent="-342900">
              <a:lnSpc>
                <a:spcPct val="107000"/>
              </a:lnSpc>
              <a:spcAft>
                <a:spcPts val="800"/>
              </a:spcAft>
              <a:buFont typeface="+mj-lt"/>
              <a:buAutoNum type="arabicParenR"/>
            </a:pPr>
            <a:r>
              <a:rPr lang="en-GB" sz="1200" kern="100" dirty="0">
                <a:solidFill>
                  <a:srgbClr val="000000"/>
                </a:solidFill>
                <a:effectLst/>
                <a:latin typeface="Arial" panose="020B0604020202020204" pitchFamily="34" charset="0"/>
                <a:ea typeface="Calibri" panose="020F0502020204030204" pitchFamily="34" charset="0"/>
                <a:cs typeface="Arial" panose="020B0604020202020204" pitchFamily="34" charset="0"/>
              </a:rPr>
              <a:t>no smoking anywhere in buildings or grounds</a:t>
            </a:r>
          </a:p>
          <a:p>
            <a:pPr marL="0" lvl="0" indent="0">
              <a:lnSpc>
                <a:spcPct val="107000"/>
              </a:lnSpc>
              <a:spcAft>
                <a:spcPts val="800"/>
              </a:spcAft>
              <a:buFont typeface="+mj-lt"/>
              <a:buNone/>
            </a:pPr>
            <a:endParaRPr lang="en-CA" sz="12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200" kern="100" dirty="0">
                <a:solidFill>
                  <a:srgbClr val="000000"/>
                </a:solidFill>
                <a:effectLst/>
                <a:latin typeface="Arial" panose="020B0604020202020204" pitchFamily="34" charset="0"/>
                <a:ea typeface="Calibri" panose="020F0502020204030204" pitchFamily="34" charset="0"/>
                <a:cs typeface="Arial" panose="020B0604020202020204" pitchFamily="34" charset="0"/>
              </a:rPr>
              <a:t>Although considerable progress has been made, many issues remain unresolved for genuine smokefree policies in mental health hospitals to be realised.</a:t>
            </a:r>
            <a:r>
              <a:rPr lang="en-GB" sz="1200" kern="100" dirty="0">
                <a:effectLst/>
                <a:latin typeface="Arial" panose="020B0604020202020204" pitchFamily="34" charset="0"/>
                <a:ea typeface="Calibri" panose="020F0502020204030204" pitchFamily="34" charset="0"/>
                <a:cs typeface="Arial" panose="020B0604020202020204" pitchFamily="34" charset="0"/>
              </a:rPr>
              <a:t> </a:t>
            </a:r>
            <a:endParaRPr lang="en-CA" sz="12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1200" kern="1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200" kern="100" dirty="0">
                <a:solidFill>
                  <a:srgbClr val="000000"/>
                </a:solidFill>
                <a:effectLst/>
                <a:latin typeface="Arial" panose="020B0604020202020204" pitchFamily="34" charset="0"/>
                <a:ea typeface="Calibri" panose="020F0502020204030204" pitchFamily="34" charset="0"/>
                <a:cs typeface="Arial" panose="020B0604020202020204" pitchFamily="34" charset="0"/>
              </a:rPr>
              <a:t>The context into which we now implement smokefree policies must be understood if we are to enable smokefree policies and TDAs to flourish. TDAs are likely to face challenging conversations about patients’ rights, choice, and restrictive practice. Improvement requires change, which inevitably creates varying degrees of anxiety and resistance. To prepare for this, TDAs need to generate enthusiasm among colleagues and seek to win over those opposed to the change.</a:t>
            </a:r>
            <a:endParaRPr lang="en-CA" sz="12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1200" kern="1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200" kern="100" dirty="0">
                <a:solidFill>
                  <a:srgbClr val="000000"/>
                </a:solidFill>
                <a:effectLst/>
                <a:latin typeface="Arial" panose="020B0604020202020204" pitchFamily="34" charset="0"/>
                <a:ea typeface="Calibri" panose="020F0502020204030204" pitchFamily="34" charset="0"/>
                <a:cs typeface="Arial" panose="020B0604020202020204" pitchFamily="34" charset="0"/>
              </a:rPr>
              <a:t>Listening with empathy to staff and patient feedback, and collecting and reflecting on their opinions after implementing the policy, is important to foster ownership and engagement. However, no staff should face abuse. Around a quarter of NHS staff have reported harassment, bullying, or abuse from colleagues. TDAs should not tolerate or accept abuse whilst undertaking their duties. They should refer to local bullying and harassment policies as well as ‘Freedom to Speak Up’ ambassadors and their line-manager/supervisor for support. </a:t>
            </a:r>
            <a:endParaRPr lang="en-CA" sz="12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1200" kern="1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200" kern="100" dirty="0">
                <a:solidFill>
                  <a:srgbClr val="000000"/>
                </a:solidFill>
                <a:effectLst/>
                <a:latin typeface="Arial" panose="020B0604020202020204" pitchFamily="34" charset="0"/>
                <a:ea typeface="Calibri" panose="020F0502020204030204" pitchFamily="34" charset="0"/>
                <a:cs typeface="Arial" panose="020B0604020202020204" pitchFamily="34" charset="0"/>
              </a:rPr>
              <a:t>Smokefree policies require significant shifts in culture. If new ways of working are to be embedded, it is vital to be clear about the new standards, regularly check they are being achieved, and shine a light on success. When staff are recognised for their work, they will be more likely to repeat this. Competition between teams/services can help raise standards too. TDAs who work closely with quality improvement (QI) teams have extra support for supporting change in practice. </a:t>
            </a:r>
          </a:p>
          <a:p>
            <a:pPr>
              <a:lnSpc>
                <a:spcPct val="107000"/>
              </a:lnSpc>
              <a:spcAft>
                <a:spcPts val="800"/>
              </a:spcAft>
            </a:pPr>
            <a:endParaRPr lang="en-GB" sz="1200" kern="1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200" kern="100" dirty="0">
                <a:solidFill>
                  <a:srgbClr val="000000"/>
                </a:solidFill>
                <a:effectLst/>
                <a:latin typeface="Arial" panose="020B0604020202020204" pitchFamily="34" charset="0"/>
                <a:ea typeface="Calibri" panose="020F0502020204030204" pitchFamily="34" charset="0"/>
                <a:cs typeface="Arial" panose="020B0604020202020204" pitchFamily="34" charset="0"/>
              </a:rPr>
              <a:t>For more information about QI see: </a:t>
            </a:r>
            <a:r>
              <a:rPr lang="en-GB" sz="1200" kern="100" dirty="0">
                <a:solidFill>
                  <a:srgbClr val="000000"/>
                </a:solidFill>
                <a:effectLst/>
                <a:latin typeface="Arial" panose="020B0604020202020204" pitchFamily="34" charset="0"/>
                <a:ea typeface="Calibri" panose="020F0502020204030204" pitchFamily="34" charset="0"/>
                <a:cs typeface="Arial" panose="020B0604020202020204" pitchFamily="34" charset="0"/>
                <a:hlinkClick r:id="rId3"/>
              </a:rPr>
              <a:t>https://www.health.org.uk/publications/quality-improvement-made-simple</a:t>
            </a:r>
            <a:r>
              <a:rPr lang="en-GB" sz="1200" kern="1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2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12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200" kern="100" dirty="0">
                <a:effectLst/>
                <a:latin typeface="Arial" panose="020B0604020202020204" pitchFamily="34" charset="0"/>
                <a:ea typeface="Calibri" panose="020F0502020204030204" pitchFamily="34" charset="0"/>
                <a:cs typeface="Arial" panose="020B0604020202020204" pitchFamily="34" charset="0"/>
              </a:rPr>
              <a:t>TDAs can signpost colleagues to the CQC guidance which states that inspectors should not challenge smokefree policies, including bans on tobacco smoking in mental health inpatient services, by raising such policies as unwarranted ‘blanket restrictions’ </a:t>
            </a:r>
            <a:r>
              <a:rPr lang="en-GB" sz="1200" u="sng" kern="100" dirty="0">
                <a:solidFill>
                  <a:srgbClr val="0000FF"/>
                </a:solidFill>
                <a:effectLst/>
                <a:latin typeface="Arial" panose="020B0604020202020204" pitchFamily="34" charset="0"/>
                <a:ea typeface="Calibri" panose="020F0502020204030204" pitchFamily="34" charset="0"/>
                <a:cs typeface="Arial" panose="020B0604020202020204" pitchFamily="34" charset="0"/>
              </a:rPr>
              <a:t>https://view.officeapps.live.com/op/view.aspx?src=https%3A%2F%2Fwww.cqc.org.uk%2Fsites%2Fdefault%2Ffiles%2F2024-01%2F9002497_Brief_Guide_Smoke_Free_Policy_MH_inpatient_services.odt&amp;wdOrigin=BROWSELINK</a:t>
            </a:r>
            <a:endParaRPr lang="en-CA" sz="1200" kern="1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10</a:t>
            </a:fld>
            <a:endParaRPr lang="en-US" dirty="0"/>
          </a:p>
        </p:txBody>
      </p:sp>
    </p:spTree>
    <p:extLst>
      <p:ext uri="{BB962C8B-B14F-4D97-AF65-F5344CB8AC3E}">
        <p14:creationId xmlns:p14="http://schemas.microsoft.com/office/powerpoint/2010/main" val="27519956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3CB33A-A85B-E4E9-1C2A-AE08F522B23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36B2F7-72BD-C611-0826-E406516A98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137702F-F0B3-2504-B6BA-0FF77EE106C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F9C426B-C118-259F-79EC-0842163D7049}"/>
              </a:ext>
            </a:extLst>
          </p:cNvPr>
          <p:cNvSpPr>
            <a:spLocks noGrp="1"/>
          </p:cNvSpPr>
          <p:nvPr>
            <p:ph type="sldNum" sz="quarter" idx="5"/>
          </p:nvPr>
        </p:nvSpPr>
        <p:spPr/>
        <p:txBody>
          <a:bodyPr/>
          <a:lstStyle/>
          <a:p>
            <a:pPr>
              <a:defRPr/>
            </a:pPr>
            <a:fld id="{242A2382-4541-B845-B6D5-E8B5A330E247}" type="slidenum">
              <a:rPr lang="en-US" smtClean="0"/>
              <a:pPr>
                <a:defRPr/>
              </a:pPr>
              <a:t>11</a:t>
            </a:fld>
            <a:endParaRPr lang="en-US" dirty="0"/>
          </a:p>
        </p:txBody>
      </p:sp>
    </p:spTree>
    <p:extLst>
      <p:ext uri="{BB962C8B-B14F-4D97-AF65-F5344CB8AC3E}">
        <p14:creationId xmlns:p14="http://schemas.microsoft.com/office/powerpoint/2010/main" val="500448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latin typeface="Arial" panose="020B0604020202020204" pitchFamily="34" charset="0"/>
                <a:cs typeface="Arial" panose="020B0604020202020204" pitchFamily="34" charset="0"/>
              </a:rPr>
              <a:t>On the screen are real quotes that staff have shared…..</a:t>
            </a:r>
          </a:p>
          <a:p>
            <a:endParaRPr lang="en-US"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[Read the quotes]</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These statements can be hard to respond to and are representative of a lack of understanding about tobacco dependence.</a:t>
            </a: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2</a:t>
            </a:fld>
            <a:endParaRPr lang="en-US" dirty="0"/>
          </a:p>
        </p:txBody>
      </p:sp>
    </p:spTree>
    <p:extLst>
      <p:ext uri="{BB962C8B-B14F-4D97-AF65-F5344CB8AC3E}">
        <p14:creationId xmlns:p14="http://schemas.microsoft.com/office/powerpoint/2010/main" val="1062128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In direct contrast, on this slide we have real quotes from patients with SMI speaking about their smoking. These are quotes from interviews with patients that Dr. Debbie Robson from King’s College London conducted:</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 </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pPr marL="171450" lvl="0" indent="-171450">
              <a:buFont typeface="Arial" panose="020B0604020202020204" pitchFamily="34" charset="0"/>
              <a:buChar char="•"/>
            </a:pPr>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“I feel more in control of myself and my life, I’m not sort of stuck, tied to these blessed cigarettes quite so much and do feel better for it.”</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pPr marL="171450" lvl="0" indent="-171450">
              <a:buFont typeface="Arial" panose="020B0604020202020204" pitchFamily="34" charset="0"/>
              <a:buChar char="•"/>
            </a:pPr>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“For the first time in my life I feel I can do anything.”</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pPr marL="171450" lvl="0" indent="-171450">
              <a:buFont typeface="Arial" panose="020B0604020202020204" pitchFamily="34" charset="0"/>
              <a:buChar char="•"/>
            </a:pPr>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“It’s a burden on the family, they are going without essentials… It’s a choice between buying bread or fags…. So the family don’t have breakfast some days.”</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pPr marL="171450" lvl="0" indent="-171450">
              <a:buFont typeface="Arial" panose="020B0604020202020204" pitchFamily="34" charset="0"/>
              <a:buChar char="•"/>
            </a:pPr>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“I feel so rich these days, the richest I have ever been.”</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pPr marL="171450" lvl="0" indent="-171450">
              <a:buFont typeface="Arial" panose="020B0604020202020204" pitchFamily="34" charset="0"/>
              <a:buChar char="•"/>
            </a:pP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These quotes help with understanding the very powerful role stopping smoking can have on a patient’s health, wellbeing and quality of life. </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r>
              <a:rPr lang="en-US" sz="1200" dirty="0">
                <a:latin typeface="Arial" panose="020B0604020202020204" pitchFamily="34" charset="0"/>
                <a:cs typeface="Arial" panose="020B0604020202020204" pitchFamily="34" charset="0"/>
              </a:rPr>
              <a:t> </a:t>
            </a:r>
            <a:br>
              <a:rPr lang="en-US" sz="1200" dirty="0">
                <a:latin typeface="Arial" panose="020B0604020202020204" pitchFamily="34" charset="0"/>
                <a:cs typeface="Arial" panose="020B0604020202020204" pitchFamily="34" charset="0"/>
              </a:rPr>
            </a:br>
            <a:r>
              <a:rPr lang="en-US" sz="1200" b="1" dirty="0">
                <a:latin typeface="Arial" panose="020B0604020202020204" pitchFamily="34" charset="0"/>
                <a:cs typeface="Arial" panose="020B0604020202020204" pitchFamily="34" charset="0"/>
              </a:rPr>
              <a:t>Source: </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Robson D. PhD Dissertation, unpublished data</a:t>
            </a:r>
            <a:r>
              <a:rPr lang="en-CA" sz="1200" b="0" i="0" kern="1200" dirty="0">
                <a:solidFill>
                  <a:schemeClr val="tx1"/>
                </a:solidFill>
                <a:effectLst/>
                <a:latin typeface="Century Gothic" panose="020B0502020202020204" pitchFamily="34" charset="0"/>
                <a:ea typeface="Geneva" pitchFamily="-109" charset="0"/>
                <a:cs typeface="Geneva" pitchFamily="-109" charset="0"/>
              </a:rPr>
              <a:t>. </a:t>
            </a:r>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3</a:t>
            </a:fld>
            <a:endParaRPr lang="en-US" dirty="0"/>
          </a:p>
        </p:txBody>
      </p:sp>
    </p:spTree>
    <p:extLst>
      <p:ext uri="{BB962C8B-B14F-4D97-AF65-F5344CB8AC3E}">
        <p14:creationId xmlns:p14="http://schemas.microsoft.com/office/powerpoint/2010/main" val="33951438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Full instructions: Module 13 Trainer's guide, Activity 1: Reflective exercise: what is behind staff attitudes and beliefs?</a:t>
            </a:r>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en-CA" sz="12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endParaRPr kumimoji="0" lang="en-CA" sz="1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Activity summary:</a:t>
            </a:r>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171450" marR="0" lvl="0" indent="-171450" algn="l" defTabSz="457200" rtl="0" eaLnBrk="0" fontAlgn="base" latinLnBrk="0" hangingPunct="0">
              <a:lnSpc>
                <a:spcPct val="100000"/>
              </a:lnSpc>
              <a:spcBef>
                <a:spcPct val="30000"/>
              </a:spcBef>
              <a:spcAft>
                <a:spcPct val="0"/>
              </a:spcAft>
              <a:buClrTx/>
              <a:buSzTx/>
              <a:buFont typeface="Arial,Sans-Serif"/>
              <a:buChar char="•"/>
              <a:tabLst/>
              <a:defRPr/>
            </a:pPr>
            <a:r>
              <a:rPr kumimoji="0" lang="en-GB" sz="12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Method: </a:t>
            </a:r>
            <a:r>
              <a:rPr kumimoji="0" lang="en-GB" sz="1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Jamboard (virtual) or sicky notes/flip chart (in-person)</a:t>
            </a:r>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171450" marR="0" lvl="0" indent="-171450" algn="l" defTabSz="457200" rtl="0" eaLnBrk="0" fontAlgn="base" latinLnBrk="0" hangingPunct="0">
              <a:lnSpc>
                <a:spcPct val="100000"/>
              </a:lnSpc>
              <a:spcBef>
                <a:spcPct val="30000"/>
              </a:spcBef>
              <a:spcAft>
                <a:spcPct val="0"/>
              </a:spcAft>
              <a:buClrTx/>
              <a:buSzTx/>
              <a:buFont typeface="Arial,Sans-Serif"/>
              <a:buChar char="•"/>
              <a:tabLst/>
              <a:defRPr/>
            </a:pPr>
            <a:r>
              <a:rPr kumimoji="0" lang="en-GB" sz="12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Duration: </a:t>
            </a:r>
            <a:r>
              <a:rPr kumimoji="0" lang="en-GB" sz="1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5-7 to give responses plus 3 minutes debrief (virtual) or 7-10 minutes (in-person)</a:t>
            </a:r>
          </a:p>
          <a:p>
            <a:pPr marL="0" marR="0" lvl="0" indent="0" algn="l" defTabSz="457200" rtl="0" eaLnBrk="0" fontAlgn="base" latinLnBrk="0" hangingPunct="0">
              <a:lnSpc>
                <a:spcPct val="100000"/>
              </a:lnSpc>
              <a:spcBef>
                <a:spcPct val="30000"/>
              </a:spcBef>
              <a:spcAft>
                <a:spcPct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Method:</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1" dirty="0">
              <a:latin typeface="Arial" panose="020B060402020202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b="1" dirty="0">
                <a:latin typeface="Arial" panose="020B0604020202020204" pitchFamily="34" charset="0"/>
                <a:cs typeface="Arial" panose="020B0604020202020204" pitchFamily="34" charset="0"/>
              </a:rPr>
              <a:t>Virtual: </a:t>
            </a:r>
          </a:p>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latin typeface="Arial" panose="020B0604020202020204" pitchFamily="34" charset="0"/>
                <a:cs typeface="Arial" panose="020B0604020202020204" pitchFamily="34" charset="0"/>
              </a:rPr>
              <a:t>Introduce short reflective exercise about what is behind these staff attitude and beliefs.</a:t>
            </a:r>
          </a:p>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latin typeface="Arial" panose="020B0604020202020204" pitchFamily="34" charset="0"/>
                <a:cs typeface="Arial" panose="020B0604020202020204" pitchFamily="34" charset="0"/>
              </a:rPr>
              <a:t>Ask participants to add to the Jamboard their thoughts on what might be behind these staff attitudes. </a:t>
            </a:r>
          </a:p>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latin typeface="Arial" panose="020B0604020202020204" pitchFamily="34" charset="0"/>
                <a:cs typeface="Arial" panose="020B0604020202020204" pitchFamily="34" charset="0"/>
              </a:rPr>
              <a:t>Provide instruction on how to use the white board. </a:t>
            </a:r>
          </a:p>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latin typeface="Arial" panose="020B0604020202020204" pitchFamily="34" charset="0"/>
                <a:cs typeface="Arial" panose="020B0604020202020204" pitchFamily="34" charset="0"/>
              </a:rPr>
              <a:t>Trainer can read aloud a few of the responses as they are posted.  </a:t>
            </a:r>
          </a:p>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latin typeface="Arial" panose="020B0604020202020204" pitchFamily="34" charset="0"/>
                <a:cs typeface="Arial" panose="020B0604020202020204" pitchFamily="34" charset="0"/>
              </a:rPr>
              <a:t>After a few minutes offer some summary comments and move to next slide</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b="1" dirty="0">
                <a:latin typeface="Arial" panose="020B0604020202020204" pitchFamily="34" charset="0"/>
                <a:cs typeface="Arial" panose="020B0604020202020204" pitchFamily="34" charset="0"/>
              </a:rPr>
              <a:t>Optional: </a:t>
            </a:r>
            <a:r>
              <a:rPr lang="en-US" dirty="0">
                <a:latin typeface="Arial" panose="020B0604020202020204" pitchFamily="34" charset="0"/>
                <a:cs typeface="Arial" panose="020B0604020202020204" pitchFamily="34" charset="0"/>
              </a:rPr>
              <a:t>This exercise can also be run using the chat, where participants are invited to post to chat their responses.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0" dirty="0">
              <a:latin typeface="Arial" panose="020B060402020202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b="1" dirty="0">
                <a:latin typeface="Arial" panose="020B0604020202020204" pitchFamily="34" charset="0"/>
                <a:cs typeface="Arial" panose="020B0604020202020204" pitchFamily="34" charset="0"/>
              </a:rPr>
              <a:t>In-person:</a:t>
            </a:r>
          </a:p>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latin typeface="Arial" panose="020B0604020202020204" pitchFamily="34" charset="0"/>
                <a:cs typeface="Arial" panose="020B0604020202020204" pitchFamily="34" charset="0"/>
              </a:rPr>
              <a:t>Introduce short reflective exercise about what is behind these staff attitude and beliefs.</a:t>
            </a:r>
          </a:p>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latin typeface="Arial" panose="020B0604020202020204" pitchFamily="34" charset="0"/>
                <a:cs typeface="Arial" panose="020B0604020202020204" pitchFamily="34" charset="0"/>
              </a:rPr>
              <a:t>Distribute sticky notes (3-5 to each participant)</a:t>
            </a:r>
          </a:p>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latin typeface="Arial" panose="020B0604020202020204" pitchFamily="34" charset="0"/>
                <a:cs typeface="Arial" panose="020B0604020202020204" pitchFamily="34" charset="0"/>
              </a:rPr>
              <a:t>Ask participants to consider what might be behind these staff attitudes and write it down on a sticky note</a:t>
            </a:r>
          </a:p>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latin typeface="Arial" panose="020B0604020202020204" pitchFamily="34" charset="0"/>
                <a:cs typeface="Arial" panose="020B0604020202020204" pitchFamily="34" charset="0"/>
              </a:rPr>
              <a:t>Invite participants to stick their note on a location defined by trainer. </a:t>
            </a:r>
          </a:p>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latin typeface="Arial" panose="020B0604020202020204" pitchFamily="34" charset="0"/>
                <a:cs typeface="Arial" panose="020B0604020202020204" pitchFamily="34" charset="0"/>
              </a:rPr>
              <a:t>Trainer can read aloud a few of the responses as they are posted.  </a:t>
            </a:r>
          </a:p>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latin typeface="Arial" panose="020B0604020202020204" pitchFamily="34" charset="0"/>
                <a:cs typeface="Arial" panose="020B0604020202020204" pitchFamily="34" charset="0"/>
              </a:rPr>
              <a:t>After a few minutes offer some summary comments and move to next slide. </a:t>
            </a:r>
          </a:p>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1" dirty="0">
                <a:latin typeface="Arial" panose="020B0604020202020204" pitchFamily="34" charset="0"/>
                <a:cs typeface="Arial" panose="020B0604020202020204" pitchFamily="34" charset="0"/>
              </a:rPr>
              <a:t>Optional: This exercise can also be done as a large group discussion with trainer writing down on flip chart or white board responses as they are called out form group.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latin typeface="Arial" panose="020B060402020202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4</a:t>
            </a:fld>
            <a:endParaRPr lang="en-US" dirty="0"/>
          </a:p>
        </p:txBody>
      </p:sp>
    </p:spTree>
    <p:extLst>
      <p:ext uri="{BB962C8B-B14F-4D97-AF65-F5344CB8AC3E}">
        <p14:creationId xmlns:p14="http://schemas.microsoft.com/office/powerpoint/2010/main" val="4756551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CA" b="1" dirty="0">
                <a:latin typeface="Arial" panose="020B0604020202020204" pitchFamily="34" charset="0"/>
                <a:cs typeface="Arial" panose="020B0604020202020204" pitchFamily="34" charset="0"/>
              </a:rPr>
              <a:t>[Review key points from slide]</a:t>
            </a:r>
          </a:p>
          <a:p>
            <a:endParaRPr lang="en-CA" dirty="0">
              <a:latin typeface="Arial" panose="020B0604020202020204" pitchFamily="34" charset="0"/>
              <a:cs typeface="Arial" panose="020B0604020202020204" pitchFamily="34" charset="0"/>
            </a:endParaRPr>
          </a:p>
          <a:p>
            <a:r>
              <a:rPr lang="en-CA" dirty="0">
                <a:latin typeface="Arial" panose="020B0604020202020204" pitchFamily="34" charset="0"/>
                <a:cs typeface="Arial" panose="020B0604020202020204" pitchFamily="34" charset="0"/>
              </a:rPr>
              <a:t>We know that staff have real concerns about the increase in violence and fire incidents that result if patients are denied the ability to smoke. We know, however, that </a:t>
            </a:r>
            <a:r>
              <a:rPr lang="en-CA" b="1" dirty="0">
                <a:latin typeface="Arial" panose="020B0604020202020204" pitchFamily="34" charset="0"/>
                <a:cs typeface="Arial" panose="020B0604020202020204" pitchFamily="34" charset="0"/>
              </a:rPr>
              <a:t>smokefree policies do not result in an increase in violence or fires</a:t>
            </a:r>
            <a:r>
              <a:rPr lang="en-CA" dirty="0">
                <a:latin typeface="Arial" panose="020B0604020202020204" pitchFamily="34" charset="0"/>
                <a:cs typeface="Arial" panose="020B0604020202020204" pitchFamily="34" charset="0"/>
              </a:rPr>
              <a:t>. Research conducted by the SLAM (South and Mosely) found just the opposite, with a </a:t>
            </a:r>
            <a:r>
              <a:rPr lang="en-CA" b="1" dirty="0">
                <a:latin typeface="Arial" panose="020B0604020202020204" pitchFamily="34" charset="0"/>
                <a:cs typeface="Arial" panose="020B0604020202020204" pitchFamily="34" charset="0"/>
              </a:rPr>
              <a:t>39% reduction in number of assaults towards staff and patients</a:t>
            </a:r>
            <a:r>
              <a:rPr lang="en-CA" dirty="0">
                <a:latin typeface="Arial" panose="020B0604020202020204" pitchFamily="34" charset="0"/>
                <a:cs typeface="Arial" panose="020B0604020202020204" pitchFamily="34" charset="0"/>
              </a:rPr>
              <a:t>. They also found that the effective use of tobacco dependence aids can reduce the need for tranquiliser medications. Data before and after introduction of a comprehensive smokefree policy was found to have no significant effect on fires and false alarms. And in settings with less restrictions on vapes, fires reduced by two thirds. </a:t>
            </a:r>
          </a:p>
          <a:p>
            <a:endParaRPr lang="en-CA" dirty="0">
              <a:latin typeface="Arial" panose="020B0604020202020204" pitchFamily="34" charset="0"/>
              <a:cs typeface="Arial" panose="020B0604020202020204" pitchFamily="34" charset="0"/>
            </a:endParaRPr>
          </a:p>
          <a:p>
            <a:r>
              <a:rPr lang="en-CA" dirty="0">
                <a:latin typeface="Arial" panose="020B0604020202020204" pitchFamily="34" charset="0"/>
                <a:cs typeface="Arial" panose="020B0604020202020204" pitchFamily="34" charset="0"/>
              </a:rPr>
              <a:t>What is key here is that there was a treatment offered to patients alongside the introduction of the smokefree policy. Ensuring that patients who were unable to smoke had support with managing withdrawal symptoms and urges to smoke helped make them more comfortable and assisted with reducing violence. </a:t>
            </a:r>
            <a:br>
              <a:rPr lang="en-CA" dirty="0">
                <a:latin typeface="Arial" panose="020B0604020202020204" pitchFamily="34" charset="0"/>
                <a:cs typeface="Arial" panose="020B0604020202020204" pitchFamily="34" charset="0"/>
              </a:rPr>
            </a:br>
            <a:br>
              <a:rPr lang="en-CA" dirty="0">
                <a:latin typeface="Arial" panose="020B0604020202020204" pitchFamily="34" charset="0"/>
                <a:cs typeface="Arial" panose="020B0604020202020204" pitchFamily="34" charset="0"/>
              </a:rPr>
            </a:br>
            <a:r>
              <a:rPr lang="en-CA" dirty="0">
                <a:latin typeface="Arial" panose="020B0604020202020204" pitchFamily="34" charset="0"/>
                <a:cs typeface="Arial" panose="020B0604020202020204" pitchFamily="34" charset="0"/>
              </a:rPr>
              <a:t>So, we can reassure our colleagues that by treating the patient’s tobacco dependence they are less likely to be violent, and that’s a win for all. </a:t>
            </a:r>
          </a:p>
          <a:p>
            <a:endParaRPr lang="en-CA"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CA" b="1" dirty="0">
                <a:latin typeface="Arial" panose="020B0604020202020204" pitchFamily="34" charset="0"/>
                <a:cs typeface="Arial" panose="020B0604020202020204" pitchFamily="34" charset="0"/>
              </a:rPr>
              <a:t>Sources:</a:t>
            </a:r>
            <a:br>
              <a:rPr lang="en-CA" dirty="0">
                <a:latin typeface="Arial" panose="020B0604020202020204" pitchFamily="34" charset="0"/>
                <a:cs typeface="Arial" panose="020B0604020202020204" pitchFamily="34" charset="0"/>
              </a:rPr>
            </a:br>
            <a:r>
              <a:rPr lang="en-CA" b="0" i="0" dirty="0">
                <a:solidFill>
                  <a:srgbClr val="212121"/>
                </a:solidFill>
                <a:effectLst/>
                <a:latin typeface="Arial" panose="020B0604020202020204" pitchFamily="34" charset="0"/>
                <a:cs typeface="Arial" panose="020B0604020202020204" pitchFamily="34" charset="0"/>
              </a:rPr>
              <a:t>Robson D, Spaducci G, McNeill A, Stewart D, Craig TJK, Yates M, Szatkowski L. Effect of implementation of a smoke-free policy on physical violence in a psychiatric inpatient setting: an interrupted time series analysis. Lancet Psychiatry. 2017 Jul;4(7):540-546. doi: 10.1016/S2215-0366(17)30209-2. Epub 2017 Jun 14. Erratum in: Lancet Psychiatry. 2019 Oct;6(10):e24. PMID: 28624180. https://pubmed.ncbi.nlm.nih.gov/28624180/</a:t>
            </a:r>
          </a:p>
          <a:p>
            <a:pPr marL="171450" indent="-171450">
              <a:buFont typeface="Arial" panose="020B0604020202020204" pitchFamily="34" charset="0"/>
              <a:buChar char="•"/>
            </a:pPr>
            <a:r>
              <a:rPr lang="en-CA" b="0" i="0" dirty="0">
                <a:solidFill>
                  <a:srgbClr val="212121"/>
                </a:solidFill>
                <a:effectLst/>
                <a:latin typeface="Arial" panose="020B0604020202020204" pitchFamily="34" charset="0"/>
                <a:cs typeface="Arial" panose="020B0604020202020204" pitchFamily="34" charset="0"/>
              </a:rPr>
              <a:t>Spaducci G, McNeill A, Hubbard K, Stewart D, Yates M, Robson D. Smoking-related violence in a mental health setting following the implementation of a comprehensive smoke-free</a:t>
            </a:r>
            <a:r>
              <a:rPr lang="en-CA" dirty="0">
                <a:solidFill>
                  <a:srgbClr val="212121"/>
                </a:solidFill>
                <a:latin typeface="Arial" panose="020B0604020202020204" pitchFamily="34" charset="0"/>
                <a:cs typeface="Arial" panose="020B0604020202020204" pitchFamily="34" charset="0"/>
              </a:rPr>
              <a:t> </a:t>
            </a:r>
            <a:endParaRPr lang="en-CA" b="0" i="0" dirty="0">
              <a:solidFill>
                <a:srgbClr val="212121"/>
              </a:solidFill>
              <a:effectLst/>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CA" b="0" i="0" dirty="0">
                <a:solidFill>
                  <a:srgbClr val="212121"/>
                </a:solidFill>
                <a:effectLst/>
                <a:latin typeface="Arial" panose="020B0604020202020204" pitchFamily="34" charset="0"/>
                <a:cs typeface="Arial" panose="020B0604020202020204" pitchFamily="34" charset="0"/>
              </a:rPr>
              <a:t>policy: A content analysis of incident reports. Int J Ment Health Nurs. 2020 Apr;29(2):202-211. doi: 10.1111/inm.12659. Epub 2019 Sep 12. PMID: 31513336.</a:t>
            </a:r>
          </a:p>
          <a:p>
            <a:pPr marL="171450" indent="-171450">
              <a:buFont typeface="Arial" panose="020B0604020202020204" pitchFamily="34" charset="0"/>
              <a:buChar char="•"/>
            </a:pPr>
            <a:r>
              <a:rPr lang="en-CA" b="0" i="0" dirty="0">
                <a:solidFill>
                  <a:srgbClr val="212121"/>
                </a:solidFill>
                <a:effectLst/>
                <a:latin typeface="Arial" panose="020B0604020202020204" pitchFamily="34" charset="0"/>
                <a:cs typeface="Arial" panose="020B0604020202020204" pitchFamily="34" charset="0"/>
              </a:rPr>
              <a:t>Robson D, Spaducci G, McNeill A, Yates M, Wood M, Richardson S. Fire Incidents in a Mental Health Setting: Effects of Implementing Smokefree Polices and Permitting the Use of Different Types of E-Cigarettes. Int J Environ Res Public Health. 2020 Dec 1;17(23):8951. doi: 10.3390/ijerph17238951. PMID: 33271985; PMCID: PMC7730299.</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5</a:t>
            </a:fld>
            <a:endParaRPr lang="en-US" dirty="0"/>
          </a:p>
        </p:txBody>
      </p:sp>
    </p:spTree>
    <p:extLst>
      <p:ext uri="{BB962C8B-B14F-4D97-AF65-F5344CB8AC3E}">
        <p14:creationId xmlns:p14="http://schemas.microsoft.com/office/powerpoint/2010/main" val="19162338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Arial" panose="020B0604020202020204" pitchFamily="34" charset="0"/>
                <a:cs typeface="Arial" panose="020B0604020202020204" pitchFamily="34" charset="0"/>
              </a:rPr>
              <a:t>What we want is a shift in the way patients and healthcare professionals feel about the smokefree policy, the support provided and their ability to remain smokefree during their admission and beyond. </a:t>
            </a: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We want our patients to feel </a:t>
            </a:r>
            <a:r>
              <a:rPr lang="en-US" sz="1200" b="1" dirty="0">
                <a:latin typeface="Arial" panose="020B0604020202020204" pitchFamily="34" charset="0"/>
                <a:cs typeface="Arial" panose="020B0604020202020204" pitchFamily="34" charset="0"/>
              </a:rPr>
              <a:t>[read list]</a:t>
            </a: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And we want healthcare professionals to feel confident in their ability to address patients’ tobacco use, informed, supported in their work, to believe in their patients’ ability to stop, have the time to treat patients and believe it’s a priority and standard of care to treat tobacco dependence and support patients with a smokefree admission.</a:t>
            </a: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6</a:t>
            </a:fld>
            <a:endParaRPr lang="en-US" dirty="0"/>
          </a:p>
        </p:txBody>
      </p:sp>
    </p:spTree>
    <p:extLst>
      <p:ext uri="{BB962C8B-B14F-4D97-AF65-F5344CB8AC3E}">
        <p14:creationId xmlns:p14="http://schemas.microsoft.com/office/powerpoint/2010/main" val="30532549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kumimoji="0" lang="en-GB" sz="1200" b="1"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Full instructions: Module 13 Trainer's guide, Activity 2</a:t>
            </a:r>
            <a:r>
              <a:rPr lang="en-GB" sz="1200" b="1">
                <a:latin typeface="Arial" panose="020B0604020202020204" pitchFamily="34" charset="0"/>
                <a:cs typeface="Arial" panose="020B0604020202020204" pitchFamily="34" charset="0"/>
              </a:rPr>
              <a:t>: </a:t>
            </a:r>
            <a:r>
              <a:rPr lang="en-GB" sz="1200" b="1" dirty="0">
                <a:latin typeface="Arial" panose="020B0604020202020204" pitchFamily="34" charset="0"/>
                <a:cs typeface="Arial" panose="020B0604020202020204" pitchFamily="34" charset="0"/>
              </a:rPr>
              <a:t>Challenging conversations: responding to staff scenarios.</a:t>
            </a:r>
            <a:endParaRPr lang="en-US" sz="1200" dirty="0">
              <a:latin typeface="Arial" panose="020B0604020202020204" pitchFamily="34" charset="0"/>
              <a:cs typeface="Arial" panose="020B0604020202020204" pitchFamily="34" charset="0"/>
            </a:endParaRPr>
          </a:p>
          <a:p>
            <a:endParaRPr lang="en-CA" sz="1200" b="1" dirty="0">
              <a:latin typeface="Arial" panose="020B0604020202020204" pitchFamily="34" charset="0"/>
              <a:cs typeface="Arial" panose="020B0604020202020204" pitchFamily="34" charset="0"/>
            </a:endParaRPr>
          </a:p>
          <a:p>
            <a:r>
              <a:rPr lang="en-GB" sz="1200" b="1" dirty="0">
                <a:latin typeface="Arial" panose="020B0604020202020204" pitchFamily="34" charset="0"/>
                <a:cs typeface="Arial" panose="020B0604020202020204" pitchFamily="34" charset="0"/>
              </a:rPr>
              <a:t>Activity summary:</a:t>
            </a:r>
            <a:endParaRPr lang="en-US" sz="1200" dirty="0">
              <a:latin typeface="Arial" panose="020B0604020202020204" pitchFamily="34" charset="0"/>
              <a:cs typeface="Arial" panose="020B0604020202020204" pitchFamily="34" charset="0"/>
            </a:endParaRPr>
          </a:p>
          <a:p>
            <a:pPr marL="171450" indent="-171450">
              <a:buFont typeface="Arial,Sans-Serif"/>
              <a:buChar char="•"/>
            </a:pPr>
            <a:r>
              <a:rPr lang="en-GB" sz="1200" b="1" dirty="0">
                <a:latin typeface="Arial" panose="020B0604020202020204" pitchFamily="34" charset="0"/>
                <a:cs typeface="Arial" panose="020B0604020202020204" pitchFamily="34" charset="0"/>
              </a:rPr>
              <a:t>Method: </a:t>
            </a:r>
            <a:r>
              <a:rPr lang="en-GB" sz="1200" dirty="0">
                <a:latin typeface="Arial" panose="020B0604020202020204" pitchFamily="34" charset="0"/>
                <a:cs typeface="Arial" panose="020B0604020202020204" pitchFamily="34" charset="0"/>
              </a:rPr>
              <a:t>Breakout rooms</a:t>
            </a:r>
            <a:endParaRPr lang="en-US" sz="1200" dirty="0">
              <a:latin typeface="Arial" panose="020B0604020202020204" pitchFamily="34" charset="0"/>
              <a:cs typeface="Arial" panose="020B0604020202020204" pitchFamily="34" charset="0"/>
            </a:endParaRPr>
          </a:p>
          <a:p>
            <a:pPr marL="171450" indent="-171450">
              <a:buFont typeface="Arial,Sans-Serif"/>
              <a:buChar char="•"/>
            </a:pPr>
            <a:r>
              <a:rPr lang="en-GB" sz="1200" b="1" dirty="0">
                <a:latin typeface="Arial" panose="020B0604020202020204" pitchFamily="34" charset="0"/>
                <a:cs typeface="Arial" panose="020B0604020202020204" pitchFamily="34" charset="0"/>
              </a:rPr>
              <a:t>Number per group: </a:t>
            </a:r>
            <a:r>
              <a:rPr lang="en-GB" sz="1200" dirty="0">
                <a:latin typeface="Arial" panose="020B0604020202020204" pitchFamily="34" charset="0"/>
                <a:cs typeface="Arial" panose="020B0604020202020204" pitchFamily="34" charset="0"/>
              </a:rPr>
              <a:t>Two rooms, participants divided equally between each</a:t>
            </a:r>
          </a:p>
          <a:p>
            <a:pPr marL="171450" indent="-171450">
              <a:buFont typeface="Arial,Sans-Serif"/>
              <a:buChar char="•"/>
            </a:pPr>
            <a:r>
              <a:rPr lang="en-GB" sz="1200" b="1" dirty="0">
                <a:latin typeface="Arial" panose="020B0604020202020204" pitchFamily="34" charset="0"/>
                <a:cs typeface="Arial" panose="020B0604020202020204" pitchFamily="34" charset="0"/>
              </a:rPr>
              <a:t>Duration: </a:t>
            </a:r>
            <a:r>
              <a:rPr lang="en-GB" sz="1200" dirty="0">
                <a:latin typeface="Arial" panose="020B0604020202020204" pitchFamily="34" charset="0"/>
                <a:cs typeface="Arial" panose="020B0604020202020204" pitchFamily="34" charset="0"/>
              </a:rPr>
              <a:t>20 minutes</a:t>
            </a:r>
            <a:endParaRPr lang="en-US" sz="1200" dirty="0">
              <a:latin typeface="Arial" panose="020B0604020202020204" pitchFamily="34" charset="0"/>
              <a:cs typeface="Arial" panose="020B0604020202020204" pitchFamily="34" charset="0"/>
            </a:endParaRPr>
          </a:p>
          <a:p>
            <a:pPr marL="171450" indent="-171450">
              <a:buFont typeface="Arial,Sans-Serif"/>
              <a:buChar char="•"/>
            </a:pPr>
            <a:r>
              <a:rPr lang="en-GB" sz="1200" b="1" dirty="0">
                <a:latin typeface="Arial" panose="020B0604020202020204" pitchFamily="34" charset="0"/>
                <a:cs typeface="Arial" panose="020B0604020202020204" pitchFamily="34" charset="0"/>
              </a:rPr>
              <a:t>Resources: </a:t>
            </a:r>
            <a:r>
              <a:rPr lang="en-GB" sz="1200" dirty="0">
                <a:latin typeface="Arial" panose="020B0604020202020204" pitchFamily="34" charset="0"/>
                <a:cs typeface="Arial" panose="020B0604020202020204" pitchFamily="34" charset="0"/>
              </a:rPr>
              <a:t>Appendix 1: Responding to scenarios trainer response guide. </a:t>
            </a:r>
          </a:p>
          <a:p>
            <a:pPr marL="171450" indent="-171450">
              <a:buFont typeface="Arial,Sans-Serif"/>
              <a:buChar char="•"/>
            </a:pPr>
            <a:endParaRPr lang="en-GB" sz="1200" b="1" dirty="0">
              <a:latin typeface="Arial" panose="020B0604020202020204" pitchFamily="34" charset="0"/>
              <a:cs typeface="Arial" panose="020B0604020202020204" pitchFamily="34" charset="0"/>
            </a:endParaRPr>
          </a:p>
          <a:p>
            <a:r>
              <a:rPr lang="en-GB" sz="1200" b="1" dirty="0">
                <a:latin typeface="Arial" panose="020B0604020202020204" pitchFamily="34" charset="0"/>
                <a:cs typeface="Arial" panose="020B0604020202020204" pitchFamily="34" charset="0"/>
              </a:rPr>
              <a:t>Method:</a:t>
            </a:r>
          </a:p>
          <a:p>
            <a:pPr marL="171450" indent="-171450">
              <a:buFont typeface="Arial,Sans-Serif"/>
              <a:buChar char="•"/>
            </a:pPr>
            <a:r>
              <a:rPr lang="en-GB" sz="1200" dirty="0">
                <a:latin typeface="Arial" panose="020B0604020202020204" pitchFamily="34" charset="0"/>
                <a:cs typeface="Arial" panose="020B0604020202020204" pitchFamily="34" charset="0"/>
              </a:rPr>
              <a:t>Advise that the group is now going to split into </a:t>
            </a:r>
            <a:r>
              <a:rPr lang="en-GB" sz="1200" b="1" dirty="0">
                <a:latin typeface="Arial" panose="020B0604020202020204" pitchFamily="34" charset="0"/>
                <a:cs typeface="Arial" panose="020B0604020202020204" pitchFamily="34" charset="0"/>
              </a:rPr>
              <a:t>two breakout rooms for 30 minutes, with one trainer in each room. </a:t>
            </a:r>
            <a:endParaRPr lang="en-US" sz="1200" dirty="0">
              <a:latin typeface="Arial" panose="020B0604020202020204" pitchFamily="34" charset="0"/>
              <a:cs typeface="Arial" panose="020B0604020202020204" pitchFamily="34" charset="0"/>
            </a:endParaRPr>
          </a:p>
          <a:p>
            <a:pPr marL="171450" indent="-171450">
              <a:buFont typeface="Arial,Sans-Serif"/>
              <a:buChar char="•"/>
            </a:pPr>
            <a:r>
              <a:rPr lang="en-GB" sz="1200" b="1" dirty="0">
                <a:latin typeface="Arial" panose="020B0604020202020204" pitchFamily="34" charset="0"/>
                <a:cs typeface="Arial" panose="020B0604020202020204" pitchFamily="34" charset="0"/>
              </a:rPr>
              <a:t>Key questions and comments that may be received from patients across all sessions. </a:t>
            </a:r>
            <a:endParaRPr lang="en-US" sz="1200" dirty="0">
              <a:latin typeface="Arial" panose="020B0604020202020204" pitchFamily="34" charset="0"/>
              <a:cs typeface="Arial" panose="020B0604020202020204" pitchFamily="34" charset="0"/>
            </a:endParaRPr>
          </a:p>
          <a:p>
            <a:pPr marL="171450" indent="-171450">
              <a:buFont typeface="Arial,Sans-Serif"/>
              <a:buChar char="•"/>
            </a:pPr>
            <a:r>
              <a:rPr lang="en-GB" sz="1200" dirty="0">
                <a:latin typeface="Arial" panose="020B0604020202020204" pitchFamily="34" charset="0"/>
                <a:cs typeface="Arial" panose="020B0604020202020204" pitchFamily="34" charset="0"/>
              </a:rPr>
              <a:t>Remind participants of the core communication skills but to also be aware that some questions are of a technical nature. In other words, they require a straight answer </a:t>
            </a:r>
            <a:endParaRPr lang="en-US" sz="1200" dirty="0">
              <a:latin typeface="Arial" panose="020B0604020202020204" pitchFamily="34" charset="0"/>
              <a:cs typeface="Arial" panose="020B0604020202020204" pitchFamily="34" charset="0"/>
            </a:endParaRPr>
          </a:p>
          <a:p>
            <a:pPr marL="171450" indent="-171450">
              <a:buFont typeface="Arial,Sans-Serif"/>
              <a:buChar char="•"/>
            </a:pPr>
            <a:r>
              <a:rPr lang="en-GB" sz="1200" dirty="0">
                <a:latin typeface="Arial" panose="020B0604020202020204" pitchFamily="34" charset="0"/>
                <a:cs typeface="Arial" panose="020B0604020202020204" pitchFamily="34" charset="0"/>
              </a:rPr>
              <a:t>Make it clear that it’s </a:t>
            </a:r>
            <a:r>
              <a:rPr lang="en-GB" sz="1200" b="1" dirty="0">
                <a:latin typeface="Arial" panose="020B0604020202020204" pitchFamily="34" charset="0"/>
                <a:cs typeface="Arial" panose="020B0604020202020204" pitchFamily="34" charset="0"/>
              </a:rPr>
              <a:t>OK to get an answer wrong and that we are all here for help</a:t>
            </a:r>
            <a:r>
              <a:rPr lang="en-GB" sz="1200" dirty="0">
                <a:latin typeface="Arial" panose="020B0604020202020204" pitchFamily="34" charset="0"/>
                <a:cs typeface="Arial" panose="020B0604020202020204" pitchFamily="34" charset="0"/>
              </a:rPr>
              <a:t> should anyone need it. There may also be more than one response to each question, so people may have other ideas they want to chip in with too. </a:t>
            </a:r>
            <a:endParaRPr lang="en-US" sz="1200" dirty="0">
              <a:latin typeface="Arial" panose="020B0604020202020204" pitchFamily="34" charset="0"/>
              <a:cs typeface="Arial" panose="020B0604020202020204" pitchFamily="34" charset="0"/>
            </a:endParaRPr>
          </a:p>
          <a:p>
            <a:pPr marL="171450" indent="-171450">
              <a:buFont typeface="Arial"/>
              <a:buChar char="•"/>
            </a:pPr>
            <a:r>
              <a:rPr lang="en-GB" sz="1200" dirty="0">
                <a:latin typeface="Arial" panose="020B0604020202020204" pitchFamily="34" charset="0"/>
                <a:cs typeface="Arial" panose="020B0604020202020204" pitchFamily="34" charset="0"/>
              </a:rPr>
              <a:t>Read out the first statement and seek responses from participants, when you have completed the first statement repeat the process for the others</a:t>
            </a:r>
            <a:endParaRPr lang="en-US"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Debrief: </a:t>
            </a:r>
          </a:p>
          <a:p>
            <a:pPr marL="6350" indent="-6350">
              <a:lnSpc>
                <a:spcPct val="115000"/>
              </a:lnSpc>
              <a:spcAft>
                <a:spcPts val="1000"/>
              </a:spcAft>
            </a:pPr>
            <a:r>
              <a:rPr lang="en-GB" sz="1200" kern="100" dirty="0">
                <a:solidFill>
                  <a:srgbClr val="181717"/>
                </a:solidFill>
                <a:effectLst/>
                <a:latin typeface="Arial" panose="020B0604020202020204" pitchFamily="34" charset="0"/>
                <a:ea typeface="Calibri" panose="020F0502020204030204" pitchFamily="34" charset="0"/>
                <a:cs typeface="Arial" panose="020B0604020202020204" pitchFamily="34" charset="0"/>
              </a:rPr>
              <a:t>Listening with empathy to staff and patient feedback, and collecting and reflecting on their opinions after implementing the policy, is important to foster ownership and engagement. However, no staff should face abuse. Around a quarter of NHS staff have reported harassment, bullying, or abuse from colleagues. TDAs should not tolerate or accept abuse whilst undertaking their duties. They should refer to local bullying and harassment policies as well as ‘Freedom to Speak Up’ ambassadors and their line-manager/supervisor for support. </a:t>
            </a:r>
          </a:p>
          <a:p>
            <a:pPr marL="6350" indent="-6350">
              <a:lnSpc>
                <a:spcPct val="115000"/>
              </a:lnSpc>
              <a:spcAft>
                <a:spcPts val="1000"/>
              </a:spcAft>
            </a:pPr>
            <a:endParaRPr lang="en-GB" sz="1200" kern="100" dirty="0">
              <a:solidFill>
                <a:srgbClr val="181717"/>
              </a:solidFill>
              <a:effectLst/>
              <a:latin typeface="Arial" panose="020B0604020202020204" pitchFamily="34" charset="0"/>
              <a:ea typeface="Calibri" panose="020F0502020204030204" pitchFamily="34" charset="0"/>
              <a:cs typeface="Arial" panose="020B0604020202020204" pitchFamily="34" charset="0"/>
            </a:endParaRPr>
          </a:p>
          <a:p>
            <a:pPr marL="6350" indent="-6350">
              <a:lnSpc>
                <a:spcPct val="115000"/>
              </a:lnSpc>
              <a:spcAft>
                <a:spcPts val="1000"/>
              </a:spcAft>
            </a:pPr>
            <a:r>
              <a:rPr lang="en-GB" sz="1200" kern="100" dirty="0">
                <a:solidFill>
                  <a:srgbClr val="181717"/>
                </a:solidFill>
                <a:effectLst/>
                <a:latin typeface="Arial" panose="020B0604020202020204" pitchFamily="34" charset="0"/>
                <a:ea typeface="Calibri" panose="020F0502020204030204" pitchFamily="34" charset="0"/>
                <a:cs typeface="Arial" panose="020B0604020202020204" pitchFamily="34" charset="0"/>
              </a:rPr>
              <a:t>Smokefree policies require significant shifts in culture. If new ways of working are to be embedded, it is vital to be clear about the new standards, regularly check they are being achieved, and shine a light on success. When staff are recognised for their work, they will be more likely to repeat this. Competition between teams/services can help raise standards too. TDAs who work closely with quality improvement (QI) teams have extra support for supporting change in practice. </a:t>
            </a:r>
          </a:p>
          <a:p>
            <a:pPr marL="6350" indent="-6350">
              <a:lnSpc>
                <a:spcPct val="115000"/>
              </a:lnSpc>
              <a:spcAft>
                <a:spcPts val="1000"/>
              </a:spcAft>
            </a:pPr>
            <a:endParaRPr lang="en-GB" sz="1200" kern="100" dirty="0">
              <a:solidFill>
                <a:srgbClr val="181717"/>
              </a:solidFill>
              <a:effectLst/>
              <a:latin typeface="Arial" panose="020B0604020202020204" pitchFamily="34" charset="0"/>
              <a:ea typeface="Calibri" panose="020F0502020204030204" pitchFamily="34" charset="0"/>
              <a:cs typeface="Arial" panose="020B0604020202020204" pitchFamily="34" charset="0"/>
            </a:endParaRPr>
          </a:p>
          <a:p>
            <a:pPr marL="6350" indent="-6350">
              <a:lnSpc>
                <a:spcPct val="115000"/>
              </a:lnSpc>
              <a:spcAft>
                <a:spcPts val="1000"/>
              </a:spcAft>
            </a:pPr>
            <a:r>
              <a:rPr lang="en-GB" sz="1200" kern="100" dirty="0">
                <a:solidFill>
                  <a:srgbClr val="181717"/>
                </a:solidFill>
                <a:effectLst/>
                <a:latin typeface="Arial" panose="020B0604020202020204" pitchFamily="34" charset="0"/>
                <a:ea typeface="Calibri" panose="020F0502020204030204" pitchFamily="34" charset="0"/>
                <a:cs typeface="Arial" panose="020B0604020202020204" pitchFamily="34" charset="0"/>
              </a:rPr>
              <a:t>For more information about QI see: </a:t>
            </a:r>
            <a:r>
              <a:rPr lang="en-GB" sz="1200" u="sng" kern="100" dirty="0">
                <a:solidFill>
                  <a:srgbClr val="181717"/>
                </a:solidFill>
                <a:effectLst/>
                <a:latin typeface="Arial" panose="020B0604020202020204" pitchFamily="34" charset="0"/>
                <a:ea typeface="Calibri" panose="020F0502020204030204" pitchFamily="34" charset="0"/>
                <a:cs typeface="Arial" panose="020B0604020202020204" pitchFamily="34" charset="0"/>
                <a:hlinkClick r:id="rId3"/>
              </a:rPr>
              <a:t>https://www.health.org.uk/publications/quality-improvement-made-simple</a:t>
            </a:r>
            <a:r>
              <a:rPr lang="en-GB" sz="1200" kern="100" dirty="0">
                <a:solidFill>
                  <a:srgbClr val="181717"/>
                </a:solidFill>
                <a:effectLst/>
                <a:latin typeface="Arial" panose="020B0604020202020204" pitchFamily="34" charset="0"/>
                <a:ea typeface="Calibri" panose="020F0502020204030204" pitchFamily="34" charset="0"/>
                <a:cs typeface="Arial" panose="020B0604020202020204" pitchFamily="34" charset="0"/>
              </a:rPr>
              <a:t> </a:t>
            </a:r>
          </a:p>
          <a:p>
            <a:r>
              <a:rPr lang="en-GB" sz="1200" dirty="0">
                <a:solidFill>
                  <a:srgbClr val="181717"/>
                </a:solidFill>
                <a:effectLst/>
                <a:latin typeface="Arial" panose="020B0604020202020204" pitchFamily="34" charset="0"/>
                <a:ea typeface="Calibri" panose="020F0502020204030204" pitchFamily="34" charset="0"/>
                <a:cs typeface="Arial" panose="020B0604020202020204" pitchFamily="34" charset="0"/>
              </a:rPr>
              <a:t>TDAs can signpost colleagues to the CQC guidance which states that inspectors should not challenge smokefree policies, including bans on tobacco smoking in mental health inpatient services, by raising such policies as unwarranted ‘blanket restrictions’ </a:t>
            </a:r>
            <a:r>
              <a:rPr lang="en-GB" sz="1200" u="sng" dirty="0">
                <a:solidFill>
                  <a:srgbClr val="181717"/>
                </a:solidFill>
                <a:effectLst/>
                <a:latin typeface="Arial" panose="020B0604020202020204" pitchFamily="34" charset="0"/>
                <a:ea typeface="Calibri" panose="020F0502020204030204" pitchFamily="34" charset="0"/>
                <a:cs typeface="Arial" panose="020B0604020202020204" pitchFamily="34" charset="0"/>
                <a:hlinkClick r:id="rId4"/>
              </a:rPr>
              <a:t>https://view.officeapps.live.com/op/view.aspx?src=https%3A%2F%2Fwww.cqc.org.uk%2Fsites%2Fdefault%2Ffiles%2F2024-01%2F9002497_Brief_Guide_Smoke_Free_Policy_MH_inpatient_services.odt&amp;wdOrigin=BROWSELINK</a:t>
            </a:r>
            <a:endParaRPr lang="en-US"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7</a:t>
            </a:fld>
            <a:endParaRPr lang="en-US" dirty="0"/>
          </a:p>
        </p:txBody>
      </p:sp>
    </p:spTree>
    <p:extLst>
      <p:ext uri="{BB962C8B-B14F-4D97-AF65-F5344CB8AC3E}">
        <p14:creationId xmlns:p14="http://schemas.microsoft.com/office/powerpoint/2010/main" val="6633946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[Read aloud]</a:t>
            </a: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8</a:t>
            </a:fld>
            <a:endParaRPr lang="en-US" dirty="0"/>
          </a:p>
        </p:txBody>
      </p:sp>
    </p:spTree>
    <p:extLst>
      <p:ext uri="{BB962C8B-B14F-4D97-AF65-F5344CB8AC3E}">
        <p14:creationId xmlns:p14="http://schemas.microsoft.com/office/powerpoint/2010/main" val="2323710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A trust-wide approach is needed in which leadership, staff, and the tobacco dependence team are all trained, using a common approach to treatment, and each doing their part to ensure supporting patients with a smokefree admission is a priority. </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Having formal training opportunities for staff, to provide them with the important information we know about the role of smoking to </a:t>
            </a:r>
            <a:r>
              <a:rPr lang="en-US">
                <a:latin typeface="Arial" panose="020B0604020202020204" pitchFamily="34" charset="0"/>
                <a:cs typeface="Arial" panose="020B0604020202020204" pitchFamily="34" charset="0"/>
              </a:rPr>
              <a:t>their recovery </a:t>
            </a:r>
            <a:r>
              <a:rPr lang="en-US" dirty="0">
                <a:latin typeface="Arial" panose="020B0604020202020204" pitchFamily="34" charset="0"/>
                <a:cs typeface="Arial" panose="020B0604020202020204" pitchFamily="34" charset="0"/>
              </a:rPr>
              <a:t>and importance of treating tobacco dependence. </a:t>
            </a: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9</a:t>
            </a:fld>
            <a:endParaRPr lang="en-US" dirty="0"/>
          </a:p>
        </p:txBody>
      </p:sp>
    </p:spTree>
    <p:extLst>
      <p:ext uri="{BB962C8B-B14F-4D97-AF65-F5344CB8AC3E}">
        <p14:creationId xmlns:p14="http://schemas.microsoft.com/office/powerpoint/2010/main" val="22194438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jpe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jpe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4.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jpeg"/><Relationship Id="rId1" Type="http://schemas.openxmlformats.org/officeDocument/2006/relationships/slideMaster" Target="../slideMasters/slideMaster2.xml"/><Relationship Id="rId4" Type="http://schemas.openxmlformats.org/officeDocument/2006/relationships/image" Target="../media/image1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45B3ABCA-F75A-9F10-45E6-F13CD3CF0D5A}"/>
              </a:ext>
            </a:extLst>
          </p:cNvPr>
          <p:cNvPicPr>
            <a:picLocks noChangeAspect="1"/>
          </p:cNvPicPr>
          <p:nvPr userDrawn="1"/>
        </p:nvPicPr>
        <p:blipFill>
          <a:blip r:embed="rId2"/>
          <a:srcRect/>
          <a:stretch/>
        </p:blipFill>
        <p:spPr>
          <a:xfrm>
            <a:off x="0" y="0"/>
            <a:ext cx="9144000" cy="6858000"/>
          </a:xfrm>
          <a:prstGeom prst="rect">
            <a:avLst/>
          </a:prstGeom>
        </p:spPr>
      </p:pic>
      <p:sp>
        <p:nvSpPr>
          <p:cNvPr id="3" name="Subtitle 2"/>
          <p:cNvSpPr>
            <a:spLocks noGrp="1"/>
          </p:cNvSpPr>
          <p:nvPr>
            <p:ph type="subTitle" idx="1"/>
          </p:nvPr>
        </p:nvSpPr>
        <p:spPr>
          <a:xfrm>
            <a:off x="952500" y="956961"/>
            <a:ext cx="7200900" cy="2302767"/>
          </a:xfrm>
        </p:spPr>
        <p:txBody>
          <a:bodyPr>
            <a:noAutofit/>
          </a:bodyPr>
          <a:lstStyle>
            <a:lvl1pPr marL="0" indent="0" algn="l">
              <a:lnSpc>
                <a:spcPts val="45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52500" y="5139778"/>
            <a:ext cx="7200900"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52500" y="5508946"/>
            <a:ext cx="7200900"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52500" y="4770610"/>
            <a:ext cx="7200900"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iz">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A4AF809-039D-21B8-03A5-8265304F04EF}"/>
              </a:ext>
            </a:extLst>
          </p:cNvPr>
          <p:cNvPicPr>
            <a:picLocks noChangeAspect="1"/>
          </p:cNvPicPr>
          <p:nvPr userDrawn="1"/>
        </p:nvPicPr>
        <p:blipFill>
          <a:blip r:embed="rId2"/>
          <a:srcRect/>
          <a:stretch/>
        </p:blipFill>
        <p:spPr>
          <a:xfrm>
            <a:off x="0" y="0"/>
            <a:ext cx="9144000" cy="6858000"/>
          </a:xfrm>
          <a:prstGeom prst="rect">
            <a:avLst/>
          </a:prstGeom>
        </p:spPr>
      </p:pic>
      <p:sp>
        <p:nvSpPr>
          <p:cNvPr id="3" name="Subtitle 2"/>
          <p:cNvSpPr>
            <a:spLocks noGrp="1"/>
          </p:cNvSpPr>
          <p:nvPr>
            <p:ph type="subTitle" idx="1"/>
          </p:nvPr>
        </p:nvSpPr>
        <p:spPr>
          <a:xfrm>
            <a:off x="952500" y="4797636"/>
            <a:ext cx="7200900" cy="1344372"/>
          </a:xfrm>
        </p:spPr>
        <p:txBody>
          <a:bodyPr anchor="ctr">
            <a:noAutofit/>
          </a:bodyPr>
          <a:lstStyle>
            <a:lvl1pPr marL="0" indent="0" algn="ctr">
              <a:lnSpc>
                <a:spcPts val="4800"/>
              </a:lnSpc>
              <a:spcBef>
                <a:spcPts val="0"/>
              </a:spcBef>
              <a:spcAft>
                <a:spcPts val="0"/>
              </a:spcAft>
              <a:buNone/>
              <a:defRPr sz="48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21319123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424426-9EA0-2F80-518F-B1E6C04AF998}"/>
              </a:ext>
            </a:extLst>
          </p:cNvPr>
          <p:cNvPicPr>
            <a:picLocks noChangeAspect="1"/>
          </p:cNvPicPr>
          <p:nvPr userDrawn="1"/>
        </p:nvPicPr>
        <p:blipFill>
          <a:blip r:embed="rId2"/>
          <a:srcRect/>
          <a:stretch/>
        </p:blipFill>
        <p:spPr>
          <a:xfrm>
            <a:off x="0" y="0"/>
            <a:ext cx="9144000" cy="6858000"/>
          </a:xfrm>
          <a:prstGeom prst="rect">
            <a:avLst/>
          </a:prstGeom>
        </p:spPr>
      </p:pic>
      <p:sp>
        <p:nvSpPr>
          <p:cNvPr id="5" name="Subtitle 2">
            <a:extLst>
              <a:ext uri="{FF2B5EF4-FFF2-40B4-BE49-F238E27FC236}">
                <a16:creationId xmlns:a16="http://schemas.microsoft.com/office/drawing/2014/main" id="{9899109D-217D-F041-A2C0-B8AE13CD4563}"/>
              </a:ext>
            </a:extLst>
          </p:cNvPr>
          <p:cNvSpPr>
            <a:spLocks noGrp="1"/>
          </p:cNvSpPr>
          <p:nvPr>
            <p:ph type="subTitle" idx="1"/>
          </p:nvPr>
        </p:nvSpPr>
        <p:spPr>
          <a:xfrm>
            <a:off x="952500" y="1772816"/>
            <a:ext cx="7200900" cy="3168352"/>
          </a:xfrm>
        </p:spPr>
        <p:txBody>
          <a:bodyPr anchor="ctr">
            <a:noAutofit/>
          </a:bodyPr>
          <a:lstStyle>
            <a:lvl1pPr marL="0" indent="0" algn="ctr">
              <a:lnSpc>
                <a:spcPts val="4500"/>
              </a:lnSpc>
              <a:spcBef>
                <a:spcPts val="500"/>
              </a:spcBef>
              <a:spcAft>
                <a:spcPts val="500"/>
              </a:spcAft>
              <a:buNone/>
              <a:defRPr sz="40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3899808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38497578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C715FEF-457E-AC89-C71E-16076653ABA4}"/>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28573945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dar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2484453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dark smoke fade i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339F14AF-FF68-3A3C-0326-D37D91A63CA8}"/>
              </a:ext>
            </a:extLst>
          </p:cNvPr>
          <p:cNvPicPr>
            <a:picLocks noChangeAspect="1"/>
          </p:cNvPicPr>
          <p:nvPr userDrawn="1"/>
        </p:nvPicPr>
        <p:blipFill>
          <a:blip r:embed="rId3"/>
          <a:srcRect/>
          <a:stretch/>
        </p:blipFill>
        <p:spPr>
          <a:xfrm>
            <a:off x="0" y="0"/>
            <a:ext cx="9144000" cy="6858000"/>
          </a:xfrm>
          <a:prstGeom prst="rect">
            <a:avLst/>
          </a:prstGeom>
        </p:spPr>
      </p:pic>
    </p:spTree>
    <p:extLst>
      <p:ext uri="{BB962C8B-B14F-4D97-AF65-F5344CB8AC3E}">
        <p14:creationId xmlns:p14="http://schemas.microsoft.com/office/powerpoint/2010/main" val="3286173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right smoke fade i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339F14AF-FF68-3A3C-0326-D37D91A63CA8}"/>
              </a:ext>
            </a:extLst>
          </p:cNvPr>
          <p:cNvPicPr>
            <a:picLocks noChangeAspect="1"/>
          </p:cNvPicPr>
          <p:nvPr userDrawn="1"/>
        </p:nvPicPr>
        <p:blipFill>
          <a:blip r:embed="rId3"/>
          <a:srcRect/>
          <a:stretch/>
        </p:blipFill>
        <p:spPr>
          <a:xfrm>
            <a:off x="0" y="0"/>
            <a:ext cx="9144000" cy="6858000"/>
          </a:xfrm>
          <a:prstGeom prst="rect">
            <a:avLst/>
          </a:prstGeom>
        </p:spPr>
      </p:pic>
    </p:spTree>
    <p:extLst>
      <p:ext uri="{BB962C8B-B14F-4D97-AF65-F5344CB8AC3E}">
        <p14:creationId xmlns:p14="http://schemas.microsoft.com/office/powerpoint/2010/main" val="4093457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dark smok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6475621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right smok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15087424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end divider">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
        <p:nvSpPr>
          <p:cNvPr id="4" name="Subtitle 2">
            <a:extLst>
              <a:ext uri="{FF2B5EF4-FFF2-40B4-BE49-F238E27FC236}">
                <a16:creationId xmlns:a16="http://schemas.microsoft.com/office/drawing/2014/main" id="{5D5354D8-9E79-F53A-AE4D-8476D4C51D42}"/>
              </a:ext>
            </a:extLst>
          </p:cNvPr>
          <p:cNvSpPr>
            <a:spLocks noGrp="1"/>
          </p:cNvSpPr>
          <p:nvPr>
            <p:ph type="subTitle" idx="1"/>
          </p:nvPr>
        </p:nvSpPr>
        <p:spPr>
          <a:xfrm>
            <a:off x="952500" y="1239656"/>
            <a:ext cx="7200900" cy="4344935"/>
          </a:xfrm>
        </p:spPr>
        <p:txBody>
          <a:bodyPr anchor="ctr">
            <a:noAutofit/>
          </a:bodyPr>
          <a:lstStyle>
            <a:lvl1pPr marL="0" indent="0" algn="ctr">
              <a:lnSpc>
                <a:spcPts val="15000"/>
              </a:lnSpc>
              <a:spcBef>
                <a:spcPts val="0"/>
              </a:spcBef>
              <a:spcAft>
                <a:spcPts val="0"/>
              </a:spcAft>
              <a:buNone/>
              <a:defRPr sz="150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599206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ain title + logo">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D2A448-2BE6-2D8B-C70E-4866EF89F491}"/>
              </a:ext>
            </a:extLst>
          </p:cNvPr>
          <p:cNvSpPr/>
          <p:nvPr userDrawn="1"/>
        </p:nvSpPr>
        <p:spPr bwMode="auto">
          <a:xfrm>
            <a:off x="0" y="5340653"/>
            <a:ext cx="9144000" cy="1512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12" name="Picture 11">
            <a:extLst>
              <a:ext uri="{FF2B5EF4-FFF2-40B4-BE49-F238E27FC236}">
                <a16:creationId xmlns:a16="http://schemas.microsoft.com/office/drawing/2014/main" id="{45B3ABCA-F75A-9F10-45E6-F13CD3CF0D5A}"/>
              </a:ext>
            </a:extLst>
          </p:cNvPr>
          <p:cNvPicPr>
            <a:picLocks noChangeAspect="1"/>
          </p:cNvPicPr>
          <p:nvPr userDrawn="1"/>
        </p:nvPicPr>
        <p:blipFill rotWithShape="1">
          <a:blip r:embed="rId2"/>
          <a:srcRect t="-4" b="21262"/>
          <a:stretch/>
        </p:blipFill>
        <p:spPr>
          <a:xfrm>
            <a:off x="0" y="0"/>
            <a:ext cx="9144000" cy="5400000"/>
          </a:xfrm>
          <a:prstGeom prst="rect">
            <a:avLst/>
          </a:prstGeom>
          <a:effectLst>
            <a:outerShdw blurRad="328814" dist="76200" dir="5400000" algn="ctr" rotWithShape="0">
              <a:srgbClr val="000000">
                <a:alpha val="20000"/>
              </a:srgbClr>
            </a:outerShdw>
          </a:effectLst>
        </p:spPr>
      </p:pic>
      <p:sp>
        <p:nvSpPr>
          <p:cNvPr id="3" name="Subtitle 2"/>
          <p:cNvSpPr>
            <a:spLocks noGrp="1"/>
          </p:cNvSpPr>
          <p:nvPr>
            <p:ph type="subTitle" idx="1"/>
          </p:nvPr>
        </p:nvSpPr>
        <p:spPr>
          <a:xfrm>
            <a:off x="952500" y="818745"/>
            <a:ext cx="7200900" cy="2302767"/>
          </a:xfrm>
        </p:spPr>
        <p:txBody>
          <a:bodyPr>
            <a:noAutofit/>
          </a:bodyPr>
          <a:lstStyle>
            <a:lvl1pPr marL="0" indent="0" algn="l">
              <a:lnSpc>
                <a:spcPts val="45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52500" y="3980827"/>
            <a:ext cx="7200900"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52500" y="4349995"/>
            <a:ext cx="7200900"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52500" y="3611659"/>
            <a:ext cx="7200900"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Tree>
    <p:extLst>
      <p:ext uri="{BB962C8B-B14F-4D97-AF65-F5344CB8AC3E}">
        <p14:creationId xmlns:p14="http://schemas.microsoft.com/office/powerpoint/2010/main" val="18968255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2CDCA11-03B8-6646-AE16-91CB8EE8D86C}"/>
              </a:ext>
            </a:extLst>
          </p:cNvPr>
          <p:cNvPicPr>
            <a:picLocks noChangeAspect="1"/>
          </p:cNvPicPr>
          <p:nvPr userDrawn="1"/>
        </p:nvPicPr>
        <p:blipFill>
          <a:blip r:embed="rId2"/>
          <a:src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CB023386-0522-9942-AAAD-B5EDFBC1B607}"/>
              </a:ext>
            </a:extLst>
          </p:cNvPr>
          <p:cNvPicPr>
            <a:picLocks noChangeAspect="1"/>
          </p:cNvPicPr>
          <p:nvPr userDrawn="1"/>
        </p:nvPicPr>
        <p:blipFill>
          <a:blip r:embed="rId3"/>
          <a:stretch>
            <a:fillRect/>
          </a:stretch>
        </p:blipFill>
        <p:spPr>
          <a:xfrm>
            <a:off x="2520225" y="2133600"/>
            <a:ext cx="4103550" cy="2274794"/>
          </a:xfrm>
          <a:prstGeom prst="rect">
            <a:avLst/>
          </a:prstGeom>
          <a:effectLst>
            <a:outerShdw blurRad="254000" dist="38100" dir="5400000" algn="ctr" rotWithShape="0">
              <a:srgbClr val="000000">
                <a:alpha val="25000"/>
              </a:srgbClr>
            </a:outerShdw>
          </a:effectLst>
        </p:spPr>
      </p:pic>
    </p:spTree>
    <p:extLst>
      <p:ext uri="{BB962C8B-B14F-4D97-AF65-F5344CB8AC3E}">
        <p14:creationId xmlns:p14="http://schemas.microsoft.com/office/powerpoint/2010/main" val="37569650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NHS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rgbClr val="005EB8"/>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grpSp>
        <p:nvGrpSpPr>
          <p:cNvPr id="13" name="Group 12">
            <a:extLst>
              <a:ext uri="{FF2B5EF4-FFF2-40B4-BE49-F238E27FC236}">
                <a16:creationId xmlns:a16="http://schemas.microsoft.com/office/drawing/2014/main" id="{B09B9844-7748-7647-2554-87D55F04CF58}"/>
              </a:ext>
            </a:extLst>
          </p:cNvPr>
          <p:cNvGrpSpPr/>
          <p:nvPr userDrawn="1"/>
        </p:nvGrpSpPr>
        <p:grpSpPr>
          <a:xfrm>
            <a:off x="1899002" y="2904674"/>
            <a:ext cx="5539281" cy="801914"/>
            <a:chOff x="1853603" y="3028043"/>
            <a:chExt cx="5539281" cy="801914"/>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tretch>
              <a:fillRect/>
            </a:stretch>
          </p:blipFill>
          <p:spPr>
            <a:xfrm>
              <a:off x="1853603" y="3028043"/>
              <a:ext cx="1740518" cy="801914"/>
            </a:xfrm>
            <a:prstGeom prst="rect">
              <a:avLst/>
            </a:prstGeom>
          </p:spPr>
        </p:pic>
        <p:pic>
          <p:nvPicPr>
            <p:cNvPr id="11" name="Picture 10">
              <a:extLst>
                <a:ext uri="{FF2B5EF4-FFF2-40B4-BE49-F238E27FC236}">
                  <a16:creationId xmlns:a16="http://schemas.microsoft.com/office/drawing/2014/main" id="{87F065BB-FFBF-E954-8424-005EB4EDBD83}"/>
                </a:ext>
              </a:extLst>
            </p:cNvPr>
            <p:cNvPicPr>
              <a:picLocks noChangeAspect="1"/>
            </p:cNvPicPr>
            <p:nvPr userDrawn="1"/>
          </p:nvPicPr>
          <p:blipFill>
            <a:blip r:embed="rId3"/>
            <a:stretch>
              <a:fillRect/>
            </a:stretch>
          </p:blipFill>
          <p:spPr>
            <a:xfrm>
              <a:off x="4722875" y="3028043"/>
              <a:ext cx="2670009" cy="801914"/>
            </a:xfrm>
            <a:prstGeom prst="rect">
              <a:avLst/>
            </a:prstGeom>
          </p:spPr>
        </p:pic>
      </p:grpSp>
    </p:spTree>
    <p:extLst>
      <p:ext uri="{BB962C8B-B14F-4D97-AF65-F5344CB8AC3E}">
        <p14:creationId xmlns:p14="http://schemas.microsoft.com/office/powerpoint/2010/main" val="1540590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itle 4">
            <a:extLst>
              <a:ext uri="{FF2B5EF4-FFF2-40B4-BE49-F238E27FC236}">
                <a16:creationId xmlns:a16="http://schemas.microsoft.com/office/drawing/2014/main" id="{711432F1-E5B4-DBB6-971F-BE305A0C4E7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530564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blank dark smoke fa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5336C75-3CE7-1F88-30B8-FB8A67917D43}"/>
              </a:ext>
            </a:extLst>
          </p:cNvPr>
          <p:cNvSpPr/>
          <p:nvPr userDrawn="1"/>
        </p:nvSpPr>
        <p:spPr bwMode="auto">
          <a:xfrm>
            <a:off x="0" y="0"/>
            <a:ext cx="9144000" cy="6858000"/>
          </a:xfrm>
          <a:prstGeom prst="rect">
            <a:avLst/>
          </a:prstGeom>
          <a:solidFill>
            <a:srgbClr val="012E57"/>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2" name="Picture 1">
            <a:extLst>
              <a:ext uri="{FF2B5EF4-FFF2-40B4-BE49-F238E27FC236}">
                <a16:creationId xmlns:a16="http://schemas.microsoft.com/office/drawing/2014/main" id="{918F4EAF-8D5D-85DA-EAC1-E4668A92C62A}"/>
              </a:ext>
            </a:extLst>
          </p:cNvPr>
          <p:cNvPicPr>
            <a:picLocks noChangeAspect="1"/>
          </p:cNvPicPr>
          <p:nvPr userDrawn="1"/>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3934684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Main title + logo">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D2A448-2BE6-2D8B-C70E-4866EF89F491}"/>
              </a:ext>
            </a:extLst>
          </p:cNvPr>
          <p:cNvSpPr/>
          <p:nvPr userDrawn="1"/>
        </p:nvSpPr>
        <p:spPr bwMode="auto">
          <a:xfrm>
            <a:off x="0" y="5340653"/>
            <a:ext cx="9144000" cy="1512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2" name="Rectangle 1">
            <a:extLst>
              <a:ext uri="{FF2B5EF4-FFF2-40B4-BE49-F238E27FC236}">
                <a16:creationId xmlns:a16="http://schemas.microsoft.com/office/drawing/2014/main" id="{229D63E2-8305-0DBA-40A2-290A31382CC6}"/>
              </a:ext>
            </a:extLst>
          </p:cNvPr>
          <p:cNvSpPr/>
          <p:nvPr userDrawn="1"/>
        </p:nvSpPr>
        <p:spPr bwMode="auto">
          <a:xfrm>
            <a:off x="0" y="1"/>
            <a:ext cx="9144000" cy="5400000"/>
          </a:xfrm>
          <a:prstGeom prst="rect">
            <a:avLst/>
          </a:prstGeom>
          <a:solidFill>
            <a:schemeClr val="accent1"/>
          </a:solidFill>
          <a:ln w="9525">
            <a:noFill/>
            <a:miter lim="800000"/>
            <a:headEnd/>
            <a:tailEnd/>
          </a:ln>
          <a:effectLst>
            <a:outerShdw blurRad="317500" dist="76200" dir="5400000" algn="ctr" rotWithShape="0">
              <a:srgbClr val="000000">
                <a:alpha val="2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F65C6D71-4CDA-1609-1D25-CA6E7A6B2825}"/>
              </a:ext>
            </a:extLst>
          </p:cNvPr>
          <p:cNvPicPr>
            <a:picLocks noChangeAspect="1"/>
          </p:cNvPicPr>
          <p:nvPr userDrawn="1"/>
        </p:nvPicPr>
        <p:blipFill>
          <a:blip r:embed="rId2"/>
          <a:srcRect/>
          <a:stretch/>
        </p:blipFill>
        <p:spPr>
          <a:xfrm>
            <a:off x="0" y="0"/>
            <a:ext cx="9144000" cy="5400000"/>
          </a:xfrm>
          <a:prstGeom prst="rect">
            <a:avLst/>
          </a:prstGeom>
          <a:effectLst/>
        </p:spPr>
      </p:pic>
      <p:sp>
        <p:nvSpPr>
          <p:cNvPr id="3" name="Subtitle 2"/>
          <p:cNvSpPr>
            <a:spLocks noGrp="1"/>
          </p:cNvSpPr>
          <p:nvPr>
            <p:ph type="subTitle" idx="1"/>
          </p:nvPr>
        </p:nvSpPr>
        <p:spPr>
          <a:xfrm>
            <a:off x="971550" y="818745"/>
            <a:ext cx="7181850" cy="2302767"/>
          </a:xfrm>
        </p:spPr>
        <p:txBody>
          <a:bodyPr>
            <a:noAutofit/>
          </a:bodyPr>
          <a:lstStyle>
            <a:lvl1pPr marL="0" indent="0" algn="l">
              <a:lnSpc>
                <a:spcPts val="48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71550" y="3980827"/>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71550" y="4349995"/>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71550" y="3611659"/>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pic>
        <p:nvPicPr>
          <p:cNvPr id="4" name="Picture 3">
            <a:extLst>
              <a:ext uri="{FF2B5EF4-FFF2-40B4-BE49-F238E27FC236}">
                <a16:creationId xmlns:a16="http://schemas.microsoft.com/office/drawing/2014/main" id="{52EA54C4-4DA0-CB44-B942-08E2F0B9293D}"/>
              </a:ext>
            </a:extLst>
          </p:cNvPr>
          <p:cNvPicPr>
            <a:picLocks noChangeAspect="1"/>
          </p:cNvPicPr>
          <p:nvPr userDrawn="1"/>
        </p:nvPicPr>
        <p:blipFill>
          <a:blip r:embed="rId3"/>
          <a:srcRect/>
          <a:stretch/>
        </p:blipFill>
        <p:spPr>
          <a:xfrm>
            <a:off x="923924" y="5804440"/>
            <a:ext cx="1411761" cy="615261"/>
          </a:xfrm>
          <a:prstGeom prst="rect">
            <a:avLst/>
          </a:prstGeom>
        </p:spPr>
      </p:pic>
      <p:pic>
        <p:nvPicPr>
          <p:cNvPr id="5" name="Picture 4">
            <a:extLst>
              <a:ext uri="{FF2B5EF4-FFF2-40B4-BE49-F238E27FC236}">
                <a16:creationId xmlns:a16="http://schemas.microsoft.com/office/drawing/2014/main" id="{F0E8B671-5659-3982-1D72-58006092B0B1}"/>
              </a:ext>
            </a:extLst>
          </p:cNvPr>
          <p:cNvPicPr>
            <a:picLocks noChangeAspect="1"/>
          </p:cNvPicPr>
          <p:nvPr userDrawn="1"/>
        </p:nvPicPr>
        <p:blipFill>
          <a:blip r:embed="rId4"/>
          <a:srcRect/>
          <a:stretch/>
        </p:blipFill>
        <p:spPr>
          <a:xfrm>
            <a:off x="7008173" y="5836286"/>
            <a:ext cx="1211903" cy="558364"/>
          </a:xfrm>
          <a:prstGeom prst="rect">
            <a:avLst/>
          </a:prstGeom>
        </p:spPr>
      </p:pic>
    </p:spTree>
    <p:extLst>
      <p:ext uri="{BB962C8B-B14F-4D97-AF65-F5344CB8AC3E}">
        <p14:creationId xmlns:p14="http://schemas.microsoft.com/office/powerpoint/2010/main" val="6748280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odul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D2A448-2BE6-2D8B-C70E-4866EF89F491}"/>
              </a:ext>
            </a:extLst>
          </p:cNvPr>
          <p:cNvSpPr/>
          <p:nvPr userDrawn="1"/>
        </p:nvSpPr>
        <p:spPr bwMode="auto">
          <a:xfrm>
            <a:off x="0" y="5340653"/>
            <a:ext cx="9144000" cy="1512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2" name="Rectangle 1">
            <a:extLst>
              <a:ext uri="{FF2B5EF4-FFF2-40B4-BE49-F238E27FC236}">
                <a16:creationId xmlns:a16="http://schemas.microsoft.com/office/drawing/2014/main" id="{229D63E2-8305-0DBA-40A2-290A31382CC6}"/>
              </a:ext>
            </a:extLst>
          </p:cNvPr>
          <p:cNvSpPr/>
          <p:nvPr userDrawn="1"/>
        </p:nvSpPr>
        <p:spPr bwMode="auto">
          <a:xfrm>
            <a:off x="0" y="1"/>
            <a:ext cx="9144000" cy="5400000"/>
          </a:xfrm>
          <a:prstGeom prst="rect">
            <a:avLst/>
          </a:prstGeom>
          <a:solidFill>
            <a:schemeClr val="accent1"/>
          </a:solidFill>
          <a:ln w="9525">
            <a:noFill/>
            <a:miter lim="800000"/>
            <a:headEnd/>
            <a:tailEnd/>
          </a:ln>
          <a:effectLst>
            <a:outerShdw blurRad="317500" dist="76200" dir="5400000" algn="ctr" rotWithShape="0">
              <a:srgbClr val="000000">
                <a:alpha val="2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F65C6D71-4CDA-1609-1D25-CA6E7A6B2825}"/>
              </a:ext>
            </a:extLst>
          </p:cNvPr>
          <p:cNvPicPr>
            <a:picLocks noChangeAspect="1"/>
          </p:cNvPicPr>
          <p:nvPr userDrawn="1"/>
        </p:nvPicPr>
        <p:blipFill>
          <a:blip r:embed="rId2"/>
          <a:srcRect/>
          <a:stretch/>
        </p:blipFill>
        <p:spPr>
          <a:xfrm>
            <a:off x="0" y="0"/>
            <a:ext cx="9144000" cy="5400000"/>
          </a:xfrm>
          <a:prstGeom prst="rect">
            <a:avLst/>
          </a:prstGeom>
          <a:effectLst/>
        </p:spPr>
      </p:pic>
      <p:sp>
        <p:nvSpPr>
          <p:cNvPr id="3" name="Subtitle 2"/>
          <p:cNvSpPr>
            <a:spLocks noGrp="1"/>
          </p:cNvSpPr>
          <p:nvPr>
            <p:ph type="subTitle" idx="1"/>
          </p:nvPr>
        </p:nvSpPr>
        <p:spPr>
          <a:xfrm>
            <a:off x="971550" y="818746"/>
            <a:ext cx="7181850" cy="619995"/>
          </a:xfrm>
        </p:spPr>
        <p:txBody>
          <a:bodyPr>
            <a:noAutofit/>
          </a:bodyPr>
          <a:lstStyle>
            <a:lvl1pPr marL="0" indent="0" algn="l">
              <a:lnSpc>
                <a:spcPts val="4800"/>
              </a:lnSpc>
              <a:spcBef>
                <a:spcPts val="0"/>
              </a:spcBef>
              <a:spcAft>
                <a:spcPts val="0"/>
              </a:spcAft>
              <a:buNone/>
              <a:defRPr sz="2600" b="0" i="0">
                <a:solidFill>
                  <a:schemeClr val="accent3"/>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a:p>
        </p:txBody>
      </p:sp>
      <p:pic>
        <p:nvPicPr>
          <p:cNvPr id="4" name="Picture 3">
            <a:extLst>
              <a:ext uri="{FF2B5EF4-FFF2-40B4-BE49-F238E27FC236}">
                <a16:creationId xmlns:a16="http://schemas.microsoft.com/office/drawing/2014/main" id="{52EA54C4-4DA0-CB44-B942-08E2F0B9293D}"/>
              </a:ext>
            </a:extLst>
          </p:cNvPr>
          <p:cNvPicPr>
            <a:picLocks noChangeAspect="1"/>
          </p:cNvPicPr>
          <p:nvPr userDrawn="1"/>
        </p:nvPicPr>
        <p:blipFill>
          <a:blip r:embed="rId3"/>
          <a:srcRect/>
          <a:stretch/>
        </p:blipFill>
        <p:spPr>
          <a:xfrm>
            <a:off x="923924" y="5804440"/>
            <a:ext cx="1411761" cy="615261"/>
          </a:xfrm>
          <a:prstGeom prst="rect">
            <a:avLst/>
          </a:prstGeom>
        </p:spPr>
      </p:pic>
      <p:pic>
        <p:nvPicPr>
          <p:cNvPr id="5" name="Picture 4">
            <a:extLst>
              <a:ext uri="{FF2B5EF4-FFF2-40B4-BE49-F238E27FC236}">
                <a16:creationId xmlns:a16="http://schemas.microsoft.com/office/drawing/2014/main" id="{F0E8B671-5659-3982-1D72-58006092B0B1}"/>
              </a:ext>
            </a:extLst>
          </p:cNvPr>
          <p:cNvPicPr>
            <a:picLocks noChangeAspect="1"/>
          </p:cNvPicPr>
          <p:nvPr userDrawn="1"/>
        </p:nvPicPr>
        <p:blipFill>
          <a:blip r:embed="rId4"/>
          <a:srcRect/>
          <a:stretch/>
        </p:blipFill>
        <p:spPr>
          <a:xfrm>
            <a:off x="7008173" y="5836286"/>
            <a:ext cx="1211903" cy="558364"/>
          </a:xfrm>
          <a:prstGeom prst="rect">
            <a:avLst/>
          </a:prstGeom>
        </p:spPr>
      </p:pic>
      <p:sp>
        <p:nvSpPr>
          <p:cNvPr id="15" name="Text Placeholder 14">
            <a:extLst>
              <a:ext uri="{FF2B5EF4-FFF2-40B4-BE49-F238E27FC236}">
                <a16:creationId xmlns:a16="http://schemas.microsoft.com/office/drawing/2014/main" id="{90B9E4DC-3526-3E13-E3C6-4105B8BAF0D3}"/>
              </a:ext>
            </a:extLst>
          </p:cNvPr>
          <p:cNvSpPr>
            <a:spLocks noGrp="1"/>
          </p:cNvSpPr>
          <p:nvPr>
            <p:ph type="body" sz="quarter" idx="10"/>
          </p:nvPr>
        </p:nvSpPr>
        <p:spPr>
          <a:xfrm>
            <a:off x="971550" y="1457924"/>
            <a:ext cx="7181849" cy="3523318"/>
          </a:xfrm>
        </p:spPr>
        <p:txBody>
          <a:bodyPr/>
          <a:lstStyle>
            <a:lvl1pPr marL="0" indent="0">
              <a:lnSpc>
                <a:spcPts val="4000"/>
              </a:lnSpc>
              <a:spcBef>
                <a:spcPts val="0"/>
              </a:spcBef>
              <a:spcAft>
                <a:spcPts val="0"/>
              </a:spcAft>
              <a:buNone/>
              <a:defRPr sz="3000" b="1">
                <a:solidFill>
                  <a:schemeClr val="bg1"/>
                </a:solidFill>
              </a:defRPr>
            </a:lvl1pPr>
            <a:lvl2pPr marL="0" indent="0">
              <a:buNone/>
              <a:defRPr sz="2800">
                <a:solidFill>
                  <a:schemeClr val="bg1"/>
                </a:solidFill>
              </a:defRPr>
            </a:lvl2pPr>
            <a:lvl3pPr marL="0" indent="0">
              <a:buNone/>
              <a:defRPr sz="2800">
                <a:solidFill>
                  <a:schemeClr val="bg1"/>
                </a:solidFill>
              </a:defRPr>
            </a:lvl3pPr>
            <a:lvl4pPr marL="0" indent="0">
              <a:buNone/>
              <a:defRPr sz="2800">
                <a:solidFill>
                  <a:schemeClr val="bg1"/>
                </a:solidFill>
              </a:defRPr>
            </a:lvl4pPr>
            <a:lvl5pPr marL="0" indent="0">
              <a:buNone/>
              <a:defRPr sz="2800">
                <a:solidFill>
                  <a:schemeClr val="bg1"/>
                </a:solidFill>
              </a:defRPr>
            </a:lvl5pPr>
          </a:lstStyle>
          <a:p>
            <a:pPr lvl="0"/>
            <a:endParaRPr lang="en-US"/>
          </a:p>
        </p:txBody>
      </p:sp>
    </p:spTree>
    <p:extLst>
      <p:ext uri="{BB962C8B-B14F-4D97-AF65-F5344CB8AC3E}">
        <p14:creationId xmlns:p14="http://schemas.microsoft.com/office/powerpoint/2010/main" val="22648786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ullet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6" name="Footer Placeholder 4">
            <a:extLst>
              <a:ext uri="{FF2B5EF4-FFF2-40B4-BE49-F238E27FC236}">
                <a16:creationId xmlns:a16="http://schemas.microsoft.com/office/drawing/2014/main" id="{2F66A359-2EB5-79D1-501D-D4450357F8E7}"/>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Dependency Treatment Training</a:t>
            </a:r>
          </a:p>
        </p:txBody>
      </p:sp>
    </p:spTree>
    <p:extLst>
      <p:ext uri="{BB962C8B-B14F-4D97-AF65-F5344CB8AC3E}">
        <p14:creationId xmlns:p14="http://schemas.microsoft.com/office/powerpoint/2010/main" val="25051528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number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lvl1pPr marL="0" indent="0">
              <a:tabLst>
                <a:tab pos="301625" algn="l"/>
              </a:tabLst>
              <a:defRPr/>
            </a:lvl1pPr>
          </a:lstStyle>
          <a:p>
            <a:pPr marL="0" indent="0">
              <a:buNone/>
            </a:pPr>
            <a:endParaRPr lang="en-US"/>
          </a:p>
        </p:txBody>
      </p:sp>
      <p:sp>
        <p:nvSpPr>
          <p:cNvPr id="6" name="Footer Placeholder 4">
            <a:extLst>
              <a:ext uri="{FF2B5EF4-FFF2-40B4-BE49-F238E27FC236}">
                <a16:creationId xmlns:a16="http://schemas.microsoft.com/office/drawing/2014/main" id="{F8C9E131-FD36-23EA-0889-758842A3F37F}"/>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Dependency Treatment Training</a:t>
            </a:r>
          </a:p>
        </p:txBody>
      </p:sp>
    </p:spTree>
    <p:extLst>
      <p:ext uri="{BB962C8B-B14F-4D97-AF65-F5344CB8AC3E}">
        <p14:creationId xmlns:p14="http://schemas.microsoft.com/office/powerpoint/2010/main" val="12905725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571500" y="1752601"/>
            <a:ext cx="3771900" cy="4267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4" name="Content Placeholder 3"/>
          <p:cNvSpPr>
            <a:spLocks noGrp="1"/>
          </p:cNvSpPr>
          <p:nvPr>
            <p:ph sz="half" idx="2"/>
          </p:nvPr>
        </p:nvSpPr>
        <p:spPr>
          <a:xfrm>
            <a:off x="4800600" y="1752600"/>
            <a:ext cx="3733800" cy="4267201"/>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7" name="Footer Placeholder 4">
            <a:extLst>
              <a:ext uri="{FF2B5EF4-FFF2-40B4-BE49-F238E27FC236}">
                <a16:creationId xmlns:a16="http://schemas.microsoft.com/office/drawing/2014/main" id="{25C028FF-DAD1-C1E6-F56C-27E08618806C}"/>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Dependency Treatment Training</a:t>
            </a:r>
          </a:p>
        </p:txBody>
      </p:sp>
    </p:spTree>
    <p:extLst>
      <p:ext uri="{BB962C8B-B14F-4D97-AF65-F5344CB8AC3E}">
        <p14:creationId xmlns:p14="http://schemas.microsoft.com/office/powerpoint/2010/main" val="12825667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61FE70-3A0E-6BC9-49AD-BF3E5382694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2706532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768CBAB-1FD6-6E01-67D8-6BF934FE5EAF}"/>
              </a:ext>
            </a:extLst>
          </p:cNvPr>
          <p:cNvPicPr>
            <a:picLocks noChangeAspect="1"/>
          </p:cNvPicPr>
          <p:nvPr userDrawn="1"/>
        </p:nvPicPr>
        <p:blipFill>
          <a:blip r:embed="rId2"/>
          <a:srcRect/>
          <a:stretch/>
        </p:blipFill>
        <p:spPr>
          <a:xfrm>
            <a:off x="0" y="0"/>
            <a:ext cx="9144000" cy="6858000"/>
          </a:xfrm>
          <a:prstGeom prst="rect">
            <a:avLst/>
          </a:prstGeom>
        </p:spPr>
      </p:pic>
      <p:sp>
        <p:nvSpPr>
          <p:cNvPr id="2" name="Title 1"/>
          <p:cNvSpPr>
            <a:spLocks noGrp="1"/>
          </p:cNvSpPr>
          <p:nvPr>
            <p:ph type="ctrTitle"/>
          </p:nvPr>
        </p:nvSpPr>
        <p:spPr>
          <a:xfrm>
            <a:off x="952500" y="956961"/>
            <a:ext cx="7200900" cy="502567"/>
          </a:xfrm>
        </p:spPr>
        <p:txBody>
          <a:bodyPr>
            <a:normAutofit/>
          </a:bodyPr>
          <a:lstStyle>
            <a:lvl1pPr>
              <a:defRPr sz="2400" b="0">
                <a:solidFill>
                  <a:srgbClr val="00D5D9"/>
                </a:solidFill>
                <a:effectLst>
                  <a:outerShdw blurRad="254000" dist="38100" dir="5400000" algn="ctr" rotWithShape="0">
                    <a:srgbClr val="000000">
                      <a:alpha val="25000"/>
                    </a:srgbClr>
                  </a:outerShdw>
                </a:effectLst>
              </a:defRPr>
            </a:lvl1pPr>
          </a:lstStyle>
          <a:p>
            <a:endParaRPr lang="en-US"/>
          </a:p>
        </p:txBody>
      </p:sp>
      <p:sp>
        <p:nvSpPr>
          <p:cNvPr id="3" name="Subtitle 2"/>
          <p:cNvSpPr>
            <a:spLocks noGrp="1"/>
          </p:cNvSpPr>
          <p:nvPr>
            <p:ph type="subTitle" idx="1"/>
          </p:nvPr>
        </p:nvSpPr>
        <p:spPr>
          <a:xfrm>
            <a:off x="952500" y="1481097"/>
            <a:ext cx="7200900" cy="4586943"/>
          </a:xfrm>
        </p:spPr>
        <p:txBody>
          <a:bodyPr>
            <a:noAutofit/>
          </a:bodyPr>
          <a:lstStyle>
            <a:lvl1pPr marL="0" indent="0" algn="l">
              <a:lnSpc>
                <a:spcPts val="3800"/>
              </a:lnSpc>
              <a:spcBef>
                <a:spcPts val="1500"/>
              </a:spcBef>
              <a:spcAft>
                <a:spcPts val="1500"/>
              </a:spcAft>
              <a:buNone/>
              <a:defRPr sz="28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83281069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61FE70-3A0E-6BC9-49AD-BF3E53826940}"/>
              </a:ext>
            </a:extLst>
          </p:cNvPr>
          <p:cNvSpPr/>
          <p:nvPr userDrawn="1"/>
        </p:nvSpPr>
        <p:spPr bwMode="auto">
          <a:xfrm>
            <a:off x="0" y="0"/>
            <a:ext cx="9144000" cy="6858000"/>
          </a:xfrm>
          <a:prstGeom prst="rect">
            <a:avLst/>
          </a:prstGeom>
          <a:solidFill>
            <a:srgbClr val="FF0000"/>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27807378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092AF3A-EA40-604F-97D6-F4C65EC870CE}"/>
              </a:ext>
            </a:extLst>
          </p:cNvPr>
          <p:cNvSpPr/>
          <p:nvPr userDrawn="1"/>
        </p:nvSpPr>
        <p:spPr>
          <a:xfrm>
            <a:off x="0" y="0"/>
            <a:ext cx="9144000" cy="6858000"/>
          </a:xfrm>
          <a:prstGeom prst="rect">
            <a:avLst/>
          </a:prstGeom>
          <a:solidFill>
            <a:schemeClr val="tx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latin typeface="Century Gothic" panose="020B0502020202020204" pitchFamily="34" charset="0"/>
            </a:endParaRPr>
          </a:p>
        </p:txBody>
      </p:sp>
      <p:sp>
        <p:nvSpPr>
          <p:cNvPr id="2" name="Title 1"/>
          <p:cNvSpPr>
            <a:spLocks noGrp="1"/>
          </p:cNvSpPr>
          <p:nvPr>
            <p:ph type="title"/>
          </p:nvPr>
        </p:nvSpPr>
        <p:spPr/>
        <p:txBody>
          <a:bodyPr/>
          <a:lstStyle>
            <a:lvl1pPr marL="0" algn="l">
              <a:defRPr baseline="0"/>
            </a:lvl1pPr>
          </a:lstStyle>
          <a:p>
            <a:r>
              <a:rPr lang="en-GB"/>
              <a:t>Click to edit Master title style</a:t>
            </a:r>
            <a:endParaRPr lang="en-US"/>
          </a:p>
        </p:txBody>
      </p:sp>
    </p:spTree>
    <p:extLst>
      <p:ext uri="{BB962C8B-B14F-4D97-AF65-F5344CB8AC3E}">
        <p14:creationId xmlns:p14="http://schemas.microsoft.com/office/powerpoint/2010/main" val="2424510513"/>
      </p:ext>
    </p:extLst>
  </p:cSld>
  <p:clrMapOvr>
    <a:masterClrMapping/>
  </p:clrMapOvr>
  <p:extLst>
    <p:ext uri="{DCECCB84-F9BA-43D5-87BE-67443E8EF086}">
      <p15:sldGuideLst xmlns:p15="http://schemas.microsoft.com/office/powerpoint/2012/main">
        <p15:guide id="1" orient="horz" pos="867">
          <p15:clr>
            <a:srgbClr val="FBAE40"/>
          </p15:clr>
        </p15:guide>
        <p15:guide id="2" orient="horz" pos="411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8D2B4D8-2250-93EC-0123-26464BD0F4C8}"/>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5" name="Subtitle 2">
            <a:extLst>
              <a:ext uri="{FF2B5EF4-FFF2-40B4-BE49-F238E27FC236}">
                <a16:creationId xmlns:a16="http://schemas.microsoft.com/office/drawing/2014/main" id="{9899109D-217D-F041-A2C0-B8AE13CD4563}"/>
              </a:ext>
            </a:extLst>
          </p:cNvPr>
          <p:cNvSpPr>
            <a:spLocks noGrp="1"/>
          </p:cNvSpPr>
          <p:nvPr>
            <p:ph type="subTitle" idx="1"/>
          </p:nvPr>
        </p:nvSpPr>
        <p:spPr>
          <a:xfrm>
            <a:off x="971550" y="1772816"/>
            <a:ext cx="7200900" cy="3168352"/>
          </a:xfrm>
        </p:spPr>
        <p:txBody>
          <a:bodyPr anchor="ctr">
            <a:noAutofit/>
          </a:bodyPr>
          <a:lstStyle>
            <a:lvl1pPr marL="0" indent="0" algn="ctr">
              <a:lnSpc>
                <a:spcPts val="4500"/>
              </a:lnSpc>
              <a:spcBef>
                <a:spcPts val="500"/>
              </a:spcBef>
              <a:spcAft>
                <a:spcPts val="500"/>
              </a:spcAft>
              <a:buNone/>
              <a:defRPr sz="50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295520191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 dark smok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0363FA2-6F1A-0A0D-EABF-6B03CA907417}"/>
              </a:ext>
            </a:extLst>
          </p:cNvPr>
          <p:cNvPicPr>
            <a:picLocks noChangeAspect="1"/>
          </p:cNvPicPr>
          <p:nvPr userDrawn="1"/>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227972594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blank dark smoke fa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5336C75-3CE7-1F88-30B8-FB8A67917D43}"/>
              </a:ext>
            </a:extLst>
          </p:cNvPr>
          <p:cNvSpPr/>
          <p:nvPr userDrawn="1"/>
        </p:nvSpPr>
        <p:spPr bwMode="auto">
          <a:xfrm>
            <a:off x="0" y="0"/>
            <a:ext cx="9144000" cy="6858000"/>
          </a:xfrm>
          <a:prstGeom prst="rect">
            <a:avLst/>
          </a:prstGeom>
          <a:solidFill>
            <a:srgbClr val="012E57"/>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2" name="Picture 1">
            <a:extLst>
              <a:ext uri="{FF2B5EF4-FFF2-40B4-BE49-F238E27FC236}">
                <a16:creationId xmlns:a16="http://schemas.microsoft.com/office/drawing/2014/main" id="{918F4EAF-8D5D-85DA-EAC1-E4668A92C62A}"/>
              </a:ext>
            </a:extLst>
          </p:cNvPr>
          <p:cNvPicPr>
            <a:picLocks noChangeAspect="1"/>
          </p:cNvPicPr>
          <p:nvPr userDrawn="1"/>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2540581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NCSCT en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DD82250-A925-49A5-A344-EE361C53C6D3}"/>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5" name="Picture 4">
            <a:extLst>
              <a:ext uri="{FF2B5EF4-FFF2-40B4-BE49-F238E27FC236}">
                <a16:creationId xmlns:a16="http://schemas.microsoft.com/office/drawing/2014/main" id="{0F094CBC-1CBE-7BB7-E8BF-F3241C6A7794}"/>
              </a:ext>
            </a:extLst>
          </p:cNvPr>
          <p:cNvPicPr>
            <a:picLocks noChangeAspect="1"/>
          </p:cNvPicPr>
          <p:nvPr userDrawn="1"/>
        </p:nvPicPr>
        <p:blipFill>
          <a:blip r:embed="rId2"/>
          <a:stretch>
            <a:fillRect/>
          </a:stretch>
        </p:blipFill>
        <p:spPr>
          <a:xfrm>
            <a:off x="2775939" y="2527413"/>
            <a:ext cx="3592122" cy="1565486"/>
          </a:xfrm>
          <a:prstGeom prst="rect">
            <a:avLst/>
          </a:prstGeom>
        </p:spPr>
      </p:pic>
    </p:spTree>
    <p:extLst>
      <p:ext uri="{BB962C8B-B14F-4D97-AF65-F5344CB8AC3E}">
        <p14:creationId xmlns:p14="http://schemas.microsoft.com/office/powerpoint/2010/main" val="18915517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NCSCT + NCSCT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rgbClr val="005EB8"/>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30"/>
            <a:chOff x="1542807" y="2936603"/>
            <a:chExt cx="6058386" cy="1215330"/>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4"/>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tretch>
              <a:fillRect/>
            </a:stretch>
          </p:blipFill>
          <p:spPr>
            <a:xfrm>
              <a:off x="1542807" y="2990578"/>
              <a:ext cx="2664814" cy="1161355"/>
            </a:xfrm>
            <a:prstGeom prst="rect">
              <a:avLst/>
            </a:prstGeom>
          </p:spPr>
        </p:pic>
      </p:grpSp>
    </p:spTree>
    <p:extLst>
      <p:ext uri="{BB962C8B-B14F-4D97-AF65-F5344CB8AC3E}">
        <p14:creationId xmlns:p14="http://schemas.microsoft.com/office/powerpoint/2010/main" val="41136770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NCSCT + NCSCT end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29"/>
            <a:chOff x="1542807" y="2936603"/>
            <a:chExt cx="6058386" cy="1215329"/>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3"/>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rcRect/>
            <a:stretch/>
          </p:blipFill>
          <p:spPr>
            <a:xfrm>
              <a:off x="1542807" y="2990578"/>
              <a:ext cx="2664814" cy="1161354"/>
            </a:xfrm>
            <a:prstGeom prst="rect">
              <a:avLst/>
            </a:prstGeom>
          </p:spPr>
        </p:pic>
      </p:grpSp>
    </p:spTree>
    <p:extLst>
      <p:ext uri="{BB962C8B-B14F-4D97-AF65-F5344CB8AC3E}">
        <p14:creationId xmlns:p14="http://schemas.microsoft.com/office/powerpoint/2010/main" val="26301497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768CBAB-1FD6-6E01-67D8-6BF934FE5EAF}"/>
              </a:ext>
            </a:extLst>
          </p:cNvPr>
          <p:cNvPicPr>
            <a:picLocks noChangeAspect="1"/>
          </p:cNvPicPr>
          <p:nvPr userDrawn="1"/>
        </p:nvPicPr>
        <p:blipFill>
          <a:blip r:embed="rId2"/>
          <a:srcRect/>
          <a:stretch/>
        </p:blipFill>
        <p:spPr>
          <a:xfrm>
            <a:off x="0" y="0"/>
            <a:ext cx="9144000" cy="6858000"/>
          </a:xfrm>
          <a:prstGeom prst="rect">
            <a:avLst/>
          </a:prstGeom>
        </p:spPr>
      </p:pic>
      <p:sp>
        <p:nvSpPr>
          <p:cNvPr id="2" name="Title 1"/>
          <p:cNvSpPr>
            <a:spLocks noGrp="1"/>
          </p:cNvSpPr>
          <p:nvPr>
            <p:ph type="ctrTitle"/>
          </p:nvPr>
        </p:nvSpPr>
        <p:spPr>
          <a:xfrm>
            <a:off x="952500" y="956961"/>
            <a:ext cx="7200900" cy="502567"/>
          </a:xfrm>
        </p:spPr>
        <p:txBody>
          <a:bodyPr>
            <a:normAutofit/>
          </a:bodyPr>
          <a:lstStyle>
            <a:lvl1pPr>
              <a:defRPr sz="2400" b="0">
                <a:solidFill>
                  <a:srgbClr val="00D5D9"/>
                </a:solidFill>
                <a:effectLst>
                  <a:outerShdw blurRad="254000" dist="38100" dir="5400000" algn="ctr" rotWithShape="0">
                    <a:srgbClr val="000000">
                      <a:alpha val="25000"/>
                    </a:srgbClr>
                  </a:outerShdw>
                </a:effectLst>
              </a:defRPr>
            </a:lvl1pPr>
          </a:lstStyle>
          <a:p>
            <a:endParaRPr lang="en-US"/>
          </a:p>
        </p:txBody>
      </p:sp>
      <p:sp>
        <p:nvSpPr>
          <p:cNvPr id="3" name="Subtitle 2"/>
          <p:cNvSpPr>
            <a:spLocks noGrp="1"/>
          </p:cNvSpPr>
          <p:nvPr>
            <p:ph type="subTitle" idx="1"/>
          </p:nvPr>
        </p:nvSpPr>
        <p:spPr>
          <a:xfrm>
            <a:off x="952500" y="1481097"/>
            <a:ext cx="7200900" cy="4586943"/>
          </a:xfrm>
        </p:spPr>
        <p:txBody>
          <a:bodyPr>
            <a:noAutofit/>
          </a:bodyPr>
          <a:lstStyle>
            <a:lvl1pPr marL="0" indent="0" algn="l">
              <a:lnSpc>
                <a:spcPts val="3800"/>
              </a:lnSpc>
              <a:spcBef>
                <a:spcPts val="1500"/>
              </a:spcBef>
              <a:spcAft>
                <a:spcPts val="1500"/>
              </a:spcAft>
              <a:buNone/>
              <a:defRPr sz="28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87313713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Gener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6" name="Footer Placeholder 4">
            <a:extLst>
              <a:ext uri="{FF2B5EF4-FFF2-40B4-BE49-F238E27FC236}">
                <a16:creationId xmlns:a16="http://schemas.microsoft.com/office/drawing/2014/main" id="{2F66A359-2EB5-79D1-501D-D4450357F8E7}"/>
              </a:ext>
            </a:extLst>
          </p:cNvPr>
          <p:cNvSpPr>
            <a:spLocks noGrp="1"/>
          </p:cNvSpPr>
          <p:nvPr>
            <p:ph type="ftr" sz="quarter" idx="3"/>
          </p:nvPr>
        </p:nvSpPr>
        <p:spPr>
          <a:xfrm>
            <a:off x="593184" y="635635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a:defRPr/>
            </a:pPr>
            <a:r>
              <a:rPr lang="en-US" b="1" dirty="0"/>
              <a:t>NHSE Inpatient Training – Needs assessment and scoping</a:t>
            </a:r>
            <a:endParaRPr lang="en-US" dirty="0"/>
          </a:p>
        </p:txBody>
      </p:sp>
    </p:spTree>
    <p:extLst>
      <p:ext uri="{BB962C8B-B14F-4D97-AF65-F5344CB8AC3E}">
        <p14:creationId xmlns:p14="http://schemas.microsoft.com/office/powerpoint/2010/main" val="1727474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odul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262B36C-C99E-D6BA-1EA9-D20F636D0FF6}"/>
              </a:ext>
            </a:extLst>
          </p:cNvPr>
          <p:cNvSpPr/>
          <p:nvPr userDrawn="1"/>
        </p:nvSpPr>
        <p:spPr bwMode="auto">
          <a:xfrm>
            <a:off x="0" y="5340653"/>
            <a:ext cx="9144000" cy="1512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6" name="Rectangle 5">
            <a:extLst>
              <a:ext uri="{FF2B5EF4-FFF2-40B4-BE49-F238E27FC236}">
                <a16:creationId xmlns:a16="http://schemas.microsoft.com/office/drawing/2014/main" id="{57E69FCC-3433-6261-0CC7-08138068B5CA}"/>
              </a:ext>
            </a:extLst>
          </p:cNvPr>
          <p:cNvSpPr/>
          <p:nvPr userDrawn="1"/>
        </p:nvSpPr>
        <p:spPr bwMode="auto">
          <a:xfrm>
            <a:off x="0" y="1"/>
            <a:ext cx="9144000" cy="5400000"/>
          </a:xfrm>
          <a:prstGeom prst="rect">
            <a:avLst/>
          </a:prstGeom>
          <a:solidFill>
            <a:schemeClr val="accent1"/>
          </a:solidFill>
          <a:ln w="9525">
            <a:noFill/>
            <a:miter lim="800000"/>
            <a:headEnd/>
            <a:tailEnd/>
          </a:ln>
          <a:effectLst>
            <a:outerShdw blurRad="317500" dist="76200" dir="5400000" algn="ctr" rotWithShape="0">
              <a:srgbClr val="000000">
                <a:alpha val="2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7" name="Picture 6">
            <a:extLst>
              <a:ext uri="{FF2B5EF4-FFF2-40B4-BE49-F238E27FC236}">
                <a16:creationId xmlns:a16="http://schemas.microsoft.com/office/drawing/2014/main" id="{1FC0E9A9-54F5-6FF1-E0A5-49A216FC0E0C}"/>
              </a:ext>
            </a:extLst>
          </p:cNvPr>
          <p:cNvPicPr>
            <a:picLocks noChangeAspect="1"/>
          </p:cNvPicPr>
          <p:nvPr userDrawn="1"/>
        </p:nvPicPr>
        <p:blipFill>
          <a:blip r:embed="rId2"/>
          <a:srcRect/>
          <a:stretch/>
        </p:blipFill>
        <p:spPr>
          <a:xfrm>
            <a:off x="0" y="0"/>
            <a:ext cx="9144000" cy="5400000"/>
          </a:xfrm>
          <a:prstGeom prst="rect">
            <a:avLst/>
          </a:prstGeom>
          <a:effectLst/>
        </p:spPr>
      </p:pic>
      <p:sp>
        <p:nvSpPr>
          <p:cNvPr id="8" name="Subtitle 2">
            <a:extLst>
              <a:ext uri="{FF2B5EF4-FFF2-40B4-BE49-F238E27FC236}">
                <a16:creationId xmlns:a16="http://schemas.microsoft.com/office/drawing/2014/main" id="{B6513BF3-29CA-9C2D-C752-7D7BB2EE2E33}"/>
              </a:ext>
            </a:extLst>
          </p:cNvPr>
          <p:cNvSpPr>
            <a:spLocks noGrp="1"/>
          </p:cNvSpPr>
          <p:nvPr>
            <p:ph type="subTitle" idx="1"/>
          </p:nvPr>
        </p:nvSpPr>
        <p:spPr>
          <a:xfrm>
            <a:off x="971550" y="818746"/>
            <a:ext cx="7181850" cy="619995"/>
          </a:xfrm>
        </p:spPr>
        <p:txBody>
          <a:bodyPr>
            <a:noAutofit/>
          </a:bodyPr>
          <a:lstStyle>
            <a:lvl1pPr marL="0" indent="0" algn="l">
              <a:lnSpc>
                <a:spcPts val="4800"/>
              </a:lnSpc>
              <a:spcBef>
                <a:spcPts val="0"/>
              </a:spcBef>
              <a:spcAft>
                <a:spcPts val="0"/>
              </a:spcAft>
              <a:buNone/>
              <a:defRPr sz="2600" b="0" i="0">
                <a:solidFill>
                  <a:schemeClr val="accent3"/>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a:p>
        </p:txBody>
      </p:sp>
      <p:pic>
        <p:nvPicPr>
          <p:cNvPr id="9" name="Picture 8">
            <a:extLst>
              <a:ext uri="{FF2B5EF4-FFF2-40B4-BE49-F238E27FC236}">
                <a16:creationId xmlns:a16="http://schemas.microsoft.com/office/drawing/2014/main" id="{AF68461E-3DE1-EDFF-0426-B56606D4F08C}"/>
              </a:ext>
            </a:extLst>
          </p:cNvPr>
          <p:cNvPicPr>
            <a:picLocks noChangeAspect="1"/>
          </p:cNvPicPr>
          <p:nvPr userDrawn="1"/>
        </p:nvPicPr>
        <p:blipFill>
          <a:blip r:embed="rId3"/>
          <a:srcRect/>
          <a:stretch/>
        </p:blipFill>
        <p:spPr>
          <a:xfrm>
            <a:off x="923924" y="5804440"/>
            <a:ext cx="1411761" cy="615261"/>
          </a:xfrm>
          <a:prstGeom prst="rect">
            <a:avLst/>
          </a:prstGeom>
        </p:spPr>
      </p:pic>
      <p:pic>
        <p:nvPicPr>
          <p:cNvPr id="10" name="Picture 9">
            <a:extLst>
              <a:ext uri="{FF2B5EF4-FFF2-40B4-BE49-F238E27FC236}">
                <a16:creationId xmlns:a16="http://schemas.microsoft.com/office/drawing/2014/main" id="{53434828-E4CB-AE76-8B08-6F5DB6285A21}"/>
              </a:ext>
            </a:extLst>
          </p:cNvPr>
          <p:cNvPicPr>
            <a:picLocks noChangeAspect="1"/>
          </p:cNvPicPr>
          <p:nvPr userDrawn="1"/>
        </p:nvPicPr>
        <p:blipFill>
          <a:blip r:embed="rId4"/>
          <a:srcRect/>
          <a:stretch/>
        </p:blipFill>
        <p:spPr>
          <a:xfrm>
            <a:off x="7008173" y="5836286"/>
            <a:ext cx="1211903" cy="558364"/>
          </a:xfrm>
          <a:prstGeom prst="rect">
            <a:avLst/>
          </a:prstGeom>
        </p:spPr>
      </p:pic>
      <p:sp>
        <p:nvSpPr>
          <p:cNvPr id="11" name="Text Placeholder 14">
            <a:extLst>
              <a:ext uri="{FF2B5EF4-FFF2-40B4-BE49-F238E27FC236}">
                <a16:creationId xmlns:a16="http://schemas.microsoft.com/office/drawing/2014/main" id="{8A845EF3-4680-B117-BE52-11FA459DC007}"/>
              </a:ext>
            </a:extLst>
          </p:cNvPr>
          <p:cNvSpPr>
            <a:spLocks noGrp="1"/>
          </p:cNvSpPr>
          <p:nvPr>
            <p:ph type="body" sz="quarter" idx="10"/>
          </p:nvPr>
        </p:nvSpPr>
        <p:spPr>
          <a:xfrm>
            <a:off x="971550" y="1457924"/>
            <a:ext cx="7181849" cy="3523318"/>
          </a:xfrm>
        </p:spPr>
        <p:txBody>
          <a:bodyPr/>
          <a:lstStyle>
            <a:lvl1pPr marL="0" indent="0">
              <a:lnSpc>
                <a:spcPts val="4000"/>
              </a:lnSpc>
              <a:spcBef>
                <a:spcPts val="0"/>
              </a:spcBef>
              <a:spcAft>
                <a:spcPts val="0"/>
              </a:spcAft>
              <a:buNone/>
              <a:defRPr sz="3000" b="1">
                <a:solidFill>
                  <a:schemeClr val="bg1"/>
                </a:solidFill>
              </a:defRPr>
            </a:lvl1pPr>
            <a:lvl2pPr marL="0" indent="0">
              <a:buNone/>
              <a:defRPr sz="2800">
                <a:solidFill>
                  <a:schemeClr val="bg1"/>
                </a:solidFill>
              </a:defRPr>
            </a:lvl2pPr>
            <a:lvl3pPr marL="0" indent="0">
              <a:buNone/>
              <a:defRPr sz="2800">
                <a:solidFill>
                  <a:schemeClr val="bg1"/>
                </a:solidFill>
              </a:defRPr>
            </a:lvl3pPr>
            <a:lvl4pPr marL="0" indent="0">
              <a:buNone/>
              <a:defRPr sz="2800">
                <a:solidFill>
                  <a:schemeClr val="bg1"/>
                </a:solidFill>
              </a:defRPr>
            </a:lvl4pPr>
            <a:lvl5pPr marL="0" indent="0">
              <a:buNone/>
              <a:defRPr sz="2800">
                <a:solidFill>
                  <a:schemeClr val="bg1"/>
                </a:solidFill>
              </a:defRPr>
            </a:lvl5pPr>
          </a:lstStyle>
          <a:p>
            <a:pPr lvl="0"/>
            <a:endParaRPr lang="en-US"/>
          </a:p>
        </p:txBody>
      </p:sp>
    </p:spTree>
    <p:extLst>
      <p:ext uri="{BB962C8B-B14F-4D97-AF65-F5344CB8AC3E}">
        <p14:creationId xmlns:p14="http://schemas.microsoft.com/office/powerpoint/2010/main" val="7129855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blank dar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116423055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blank dark smoke fade i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339F14AF-FF68-3A3C-0326-D37D91A63CA8}"/>
              </a:ext>
            </a:extLst>
          </p:cNvPr>
          <p:cNvPicPr>
            <a:picLocks noChangeAspect="1"/>
          </p:cNvPicPr>
          <p:nvPr userDrawn="1"/>
        </p:nvPicPr>
        <p:blipFill>
          <a:blip r:embed="rId3"/>
          <a:srcRect/>
          <a:stretch/>
        </p:blipFill>
        <p:spPr>
          <a:xfrm>
            <a:off x="0" y="0"/>
            <a:ext cx="9144000" cy="6858000"/>
          </a:xfrm>
          <a:prstGeom prst="rect">
            <a:avLst/>
          </a:prstGeom>
        </p:spPr>
      </p:pic>
    </p:spTree>
    <p:extLst>
      <p:ext uri="{BB962C8B-B14F-4D97-AF65-F5344CB8AC3E}">
        <p14:creationId xmlns:p14="http://schemas.microsoft.com/office/powerpoint/2010/main" val="439083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light bright smoke fade i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339F14AF-FF68-3A3C-0326-D37D91A63CA8}"/>
              </a:ext>
            </a:extLst>
          </p:cNvPr>
          <p:cNvPicPr>
            <a:picLocks noChangeAspect="1"/>
          </p:cNvPicPr>
          <p:nvPr userDrawn="1"/>
        </p:nvPicPr>
        <p:blipFill>
          <a:blip r:embed="rId3"/>
          <a:srcRect/>
          <a:stretch/>
        </p:blipFill>
        <p:spPr>
          <a:xfrm>
            <a:off x="0" y="0"/>
            <a:ext cx="9144000" cy="6858000"/>
          </a:xfrm>
          <a:prstGeom prst="rect">
            <a:avLst/>
          </a:prstGeom>
        </p:spPr>
      </p:pic>
    </p:spTree>
    <p:extLst>
      <p:ext uri="{BB962C8B-B14F-4D97-AF65-F5344CB8AC3E}">
        <p14:creationId xmlns:p14="http://schemas.microsoft.com/office/powerpoint/2010/main" val="82439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blank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C715FEF-457E-AC89-C71E-16076653ABA4}"/>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64222625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9BF0720-F72B-8B46-A819-48D30C8A2406}" type="slidenum">
              <a:rPr lang="en-US" altLang="en-US"/>
              <a:pPr>
                <a:defRPr/>
              </a:pPr>
              <a:t>‹#›</a:t>
            </a:fld>
            <a:endParaRPr lang="en-US" altLang="en-US" dirty="0"/>
          </a:p>
        </p:txBody>
      </p:sp>
    </p:spTree>
    <p:extLst>
      <p:ext uri="{BB962C8B-B14F-4D97-AF65-F5344CB8AC3E}">
        <p14:creationId xmlns:p14="http://schemas.microsoft.com/office/powerpoint/2010/main" val="58219308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NCSCT + NHSE sec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6BD778D-DFD8-5BFC-D364-756C057E5581}"/>
              </a:ext>
            </a:extLst>
          </p:cNvPr>
          <p:cNvSpPr/>
          <p:nvPr userDrawn="1"/>
        </p:nvSpPr>
        <p:spPr bwMode="auto">
          <a:xfrm>
            <a:off x="0" y="0"/>
            <a:ext cx="9144000" cy="6858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10" name="Picture 9">
            <a:extLst>
              <a:ext uri="{FF2B5EF4-FFF2-40B4-BE49-F238E27FC236}">
                <a16:creationId xmlns:a16="http://schemas.microsoft.com/office/drawing/2014/main" id="{EDF591C5-2BDF-185D-F69D-9551E784CDF2}"/>
              </a:ext>
            </a:extLst>
          </p:cNvPr>
          <p:cNvPicPr>
            <a:picLocks noChangeAspect="1"/>
          </p:cNvPicPr>
          <p:nvPr userDrawn="1"/>
        </p:nvPicPr>
        <p:blipFill>
          <a:blip r:embed="rId2"/>
          <a:srcRect/>
          <a:stretch/>
        </p:blipFill>
        <p:spPr>
          <a:xfrm>
            <a:off x="0" y="1458000"/>
            <a:ext cx="9144000" cy="5400000"/>
          </a:xfrm>
          <a:prstGeom prst="rect">
            <a:avLst/>
          </a:prstGeom>
          <a:effectLst/>
        </p:spPr>
      </p:pic>
      <p:sp>
        <p:nvSpPr>
          <p:cNvPr id="11" name="Rectangle 10">
            <a:extLst>
              <a:ext uri="{FF2B5EF4-FFF2-40B4-BE49-F238E27FC236}">
                <a16:creationId xmlns:a16="http://schemas.microsoft.com/office/drawing/2014/main" id="{5EF4307B-ED34-A57F-A9BD-F0507519AEAD}"/>
              </a:ext>
            </a:extLst>
          </p:cNvPr>
          <p:cNvSpPr/>
          <p:nvPr userDrawn="1"/>
        </p:nvSpPr>
        <p:spPr bwMode="auto">
          <a:xfrm>
            <a:off x="0" y="0"/>
            <a:ext cx="9144000" cy="1512000"/>
          </a:xfrm>
          <a:prstGeom prst="rect">
            <a:avLst/>
          </a:prstGeom>
          <a:solidFill>
            <a:schemeClr val="bg2"/>
          </a:solidFill>
          <a:ln w="9525">
            <a:noFill/>
            <a:miter lim="800000"/>
            <a:headEnd/>
            <a:tailEnd/>
          </a:ln>
          <a:effectLst>
            <a:outerShdw blurRad="317500" dist="76200" dir="5400000" algn="ctr" rotWithShape="0">
              <a:srgbClr val="000000">
                <a:alpha val="39597"/>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3" name="Subtitle 2"/>
          <p:cNvSpPr>
            <a:spLocks noGrp="1"/>
          </p:cNvSpPr>
          <p:nvPr>
            <p:ph type="subTitle" idx="1"/>
          </p:nvPr>
        </p:nvSpPr>
        <p:spPr>
          <a:xfrm>
            <a:off x="971550" y="2119402"/>
            <a:ext cx="7181850" cy="619995"/>
          </a:xfrm>
        </p:spPr>
        <p:txBody>
          <a:bodyPr>
            <a:noAutofit/>
          </a:bodyPr>
          <a:lstStyle>
            <a:lvl1pPr marL="0" indent="0" algn="l">
              <a:lnSpc>
                <a:spcPts val="4800"/>
              </a:lnSpc>
              <a:spcBef>
                <a:spcPts val="0"/>
              </a:spcBef>
              <a:spcAft>
                <a:spcPts val="0"/>
              </a:spcAft>
              <a:buNone/>
              <a:defRPr sz="2600" b="0" i="0">
                <a:solidFill>
                  <a:schemeClr val="accent3"/>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a:p>
        </p:txBody>
      </p:sp>
      <p:sp>
        <p:nvSpPr>
          <p:cNvPr id="15" name="Text Placeholder 14">
            <a:extLst>
              <a:ext uri="{FF2B5EF4-FFF2-40B4-BE49-F238E27FC236}">
                <a16:creationId xmlns:a16="http://schemas.microsoft.com/office/drawing/2014/main" id="{90B9E4DC-3526-3E13-E3C6-4105B8BAF0D3}"/>
              </a:ext>
            </a:extLst>
          </p:cNvPr>
          <p:cNvSpPr>
            <a:spLocks noGrp="1"/>
          </p:cNvSpPr>
          <p:nvPr>
            <p:ph type="body" sz="quarter" idx="10"/>
          </p:nvPr>
        </p:nvSpPr>
        <p:spPr>
          <a:xfrm>
            <a:off x="971550" y="2758580"/>
            <a:ext cx="7181849" cy="3523318"/>
          </a:xfrm>
        </p:spPr>
        <p:txBody>
          <a:bodyPr/>
          <a:lstStyle>
            <a:lvl1pPr marL="0" indent="0">
              <a:lnSpc>
                <a:spcPts val="4000"/>
              </a:lnSpc>
              <a:spcBef>
                <a:spcPts val="0"/>
              </a:spcBef>
              <a:spcAft>
                <a:spcPts val="0"/>
              </a:spcAft>
              <a:buNone/>
              <a:defRPr sz="3000" b="1">
                <a:solidFill>
                  <a:schemeClr val="bg1"/>
                </a:solidFill>
              </a:defRPr>
            </a:lvl1pPr>
            <a:lvl2pPr marL="0" indent="0">
              <a:buNone/>
              <a:defRPr sz="2800">
                <a:solidFill>
                  <a:schemeClr val="bg1"/>
                </a:solidFill>
              </a:defRPr>
            </a:lvl2pPr>
            <a:lvl3pPr marL="0" indent="0">
              <a:buNone/>
              <a:defRPr sz="2800">
                <a:solidFill>
                  <a:schemeClr val="bg1"/>
                </a:solidFill>
              </a:defRPr>
            </a:lvl3pPr>
            <a:lvl4pPr marL="0" indent="0">
              <a:buNone/>
              <a:defRPr sz="2800">
                <a:solidFill>
                  <a:schemeClr val="bg1"/>
                </a:solidFill>
              </a:defRPr>
            </a:lvl4pPr>
            <a:lvl5pPr marL="0" indent="0">
              <a:buNone/>
              <a:defRPr sz="2800">
                <a:solidFill>
                  <a:schemeClr val="bg1"/>
                </a:solidFill>
              </a:defRPr>
            </a:lvl5pPr>
          </a:lstStyle>
          <a:p>
            <a:pPr lvl="0"/>
            <a:endParaRPr lang="en-US"/>
          </a:p>
        </p:txBody>
      </p:sp>
      <p:pic>
        <p:nvPicPr>
          <p:cNvPr id="6" name="Picture 5">
            <a:extLst>
              <a:ext uri="{FF2B5EF4-FFF2-40B4-BE49-F238E27FC236}">
                <a16:creationId xmlns:a16="http://schemas.microsoft.com/office/drawing/2014/main" id="{D2B569F1-70D2-971A-DB38-C2DB35B96505}"/>
              </a:ext>
            </a:extLst>
          </p:cNvPr>
          <p:cNvPicPr>
            <a:picLocks noChangeAspect="1"/>
          </p:cNvPicPr>
          <p:nvPr userDrawn="1"/>
        </p:nvPicPr>
        <p:blipFill>
          <a:blip r:embed="rId3"/>
          <a:srcRect/>
          <a:stretch/>
        </p:blipFill>
        <p:spPr>
          <a:xfrm>
            <a:off x="7677150" y="386439"/>
            <a:ext cx="1080812" cy="813001"/>
          </a:xfrm>
          <a:prstGeom prst="rect">
            <a:avLst/>
          </a:prstGeom>
        </p:spPr>
      </p:pic>
      <p:pic>
        <p:nvPicPr>
          <p:cNvPr id="7" name="Picture 6">
            <a:extLst>
              <a:ext uri="{FF2B5EF4-FFF2-40B4-BE49-F238E27FC236}">
                <a16:creationId xmlns:a16="http://schemas.microsoft.com/office/drawing/2014/main" id="{251A0833-A7A3-CEB5-448B-F70BEE1EC38C}"/>
              </a:ext>
            </a:extLst>
          </p:cNvPr>
          <p:cNvPicPr>
            <a:picLocks noChangeAspect="1"/>
          </p:cNvPicPr>
          <p:nvPr userDrawn="1"/>
        </p:nvPicPr>
        <p:blipFill>
          <a:blip r:embed="rId4"/>
          <a:srcRect/>
          <a:stretch/>
        </p:blipFill>
        <p:spPr>
          <a:xfrm>
            <a:off x="386038" y="465810"/>
            <a:ext cx="1471653" cy="641363"/>
          </a:xfrm>
          <a:prstGeom prst="rect">
            <a:avLst/>
          </a:prstGeom>
        </p:spPr>
      </p:pic>
    </p:spTree>
    <p:extLst>
      <p:ext uri="{BB962C8B-B14F-4D97-AF65-F5344CB8AC3E}">
        <p14:creationId xmlns:p14="http://schemas.microsoft.com/office/powerpoint/2010/main" val="17815604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NCSCT + NHSE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6E443056-19F4-F436-8471-25850C4EAF0E}"/>
              </a:ext>
            </a:extLst>
          </p:cNvPr>
          <p:cNvPicPr>
            <a:picLocks noChangeAspect="1"/>
          </p:cNvPicPr>
          <p:nvPr userDrawn="1"/>
        </p:nvPicPr>
        <p:blipFill>
          <a:blip r:embed="rId2"/>
          <a:srcRect/>
          <a:stretch/>
        </p:blipFill>
        <p:spPr>
          <a:xfrm>
            <a:off x="5698944" y="2729376"/>
            <a:ext cx="2008158" cy="1510562"/>
          </a:xfrm>
          <a:prstGeom prst="rect">
            <a:avLst/>
          </a:prstGeom>
        </p:spPr>
      </p:pic>
      <p:pic>
        <p:nvPicPr>
          <p:cNvPr id="7" name="Picture 6">
            <a:extLst>
              <a:ext uri="{FF2B5EF4-FFF2-40B4-BE49-F238E27FC236}">
                <a16:creationId xmlns:a16="http://schemas.microsoft.com/office/drawing/2014/main" id="{09DAAAA2-1272-83DA-9C87-9C8764379B9D}"/>
              </a:ext>
            </a:extLst>
          </p:cNvPr>
          <p:cNvPicPr>
            <a:picLocks noChangeAspect="1"/>
          </p:cNvPicPr>
          <p:nvPr userDrawn="1"/>
        </p:nvPicPr>
        <p:blipFill>
          <a:blip r:embed="rId3"/>
          <a:srcRect/>
          <a:stretch/>
        </p:blipFill>
        <p:spPr>
          <a:xfrm>
            <a:off x="1369444" y="2862864"/>
            <a:ext cx="2664814" cy="1161354"/>
          </a:xfrm>
          <a:prstGeom prst="rect">
            <a:avLst/>
          </a:prstGeom>
        </p:spPr>
      </p:pic>
    </p:spTree>
    <p:extLst>
      <p:ext uri="{BB962C8B-B14F-4D97-AF65-F5344CB8AC3E}">
        <p14:creationId xmlns:p14="http://schemas.microsoft.com/office/powerpoint/2010/main" val="156274551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NCSCT + NHSE titl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E5D580A-4E70-625F-8F36-16540D768B27}"/>
              </a:ext>
            </a:extLst>
          </p:cNvPr>
          <p:cNvSpPr/>
          <p:nvPr userDrawn="1"/>
        </p:nvSpPr>
        <p:spPr bwMode="auto">
          <a:xfrm>
            <a:off x="0" y="0"/>
            <a:ext cx="9144000" cy="6858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12" name="Picture 11">
            <a:extLst>
              <a:ext uri="{FF2B5EF4-FFF2-40B4-BE49-F238E27FC236}">
                <a16:creationId xmlns:a16="http://schemas.microsoft.com/office/drawing/2014/main" id="{D1C4D80A-E147-6159-C734-5814B586BD68}"/>
              </a:ext>
            </a:extLst>
          </p:cNvPr>
          <p:cNvPicPr>
            <a:picLocks noChangeAspect="1"/>
          </p:cNvPicPr>
          <p:nvPr userDrawn="1"/>
        </p:nvPicPr>
        <p:blipFill>
          <a:blip r:embed="rId2"/>
          <a:srcRect/>
          <a:stretch/>
        </p:blipFill>
        <p:spPr>
          <a:xfrm>
            <a:off x="0" y="1458000"/>
            <a:ext cx="9144000" cy="5400000"/>
          </a:xfrm>
          <a:prstGeom prst="rect">
            <a:avLst/>
          </a:prstGeom>
          <a:effectLst/>
        </p:spPr>
      </p:pic>
      <p:sp>
        <p:nvSpPr>
          <p:cNvPr id="13" name="Rectangle 12">
            <a:extLst>
              <a:ext uri="{FF2B5EF4-FFF2-40B4-BE49-F238E27FC236}">
                <a16:creationId xmlns:a16="http://schemas.microsoft.com/office/drawing/2014/main" id="{CA67E64D-3541-7F39-24B5-D8832BF08004}"/>
              </a:ext>
            </a:extLst>
          </p:cNvPr>
          <p:cNvSpPr/>
          <p:nvPr userDrawn="1"/>
        </p:nvSpPr>
        <p:spPr bwMode="auto">
          <a:xfrm>
            <a:off x="0" y="0"/>
            <a:ext cx="9144000" cy="1512000"/>
          </a:xfrm>
          <a:prstGeom prst="rect">
            <a:avLst/>
          </a:prstGeom>
          <a:solidFill>
            <a:schemeClr val="bg2"/>
          </a:solidFill>
          <a:ln w="9525">
            <a:noFill/>
            <a:miter lim="800000"/>
            <a:headEnd/>
            <a:tailEnd/>
          </a:ln>
          <a:effectLst>
            <a:outerShdw blurRad="317500" dist="76200" dir="5400000" algn="ctr" rotWithShape="0">
              <a:srgbClr val="000000">
                <a:alpha val="39597"/>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14" name="Picture 13">
            <a:extLst>
              <a:ext uri="{FF2B5EF4-FFF2-40B4-BE49-F238E27FC236}">
                <a16:creationId xmlns:a16="http://schemas.microsoft.com/office/drawing/2014/main" id="{205B58A3-8723-623A-1E91-38A0CF6B2174}"/>
              </a:ext>
            </a:extLst>
          </p:cNvPr>
          <p:cNvPicPr>
            <a:picLocks noChangeAspect="1"/>
          </p:cNvPicPr>
          <p:nvPr userDrawn="1"/>
        </p:nvPicPr>
        <p:blipFill>
          <a:blip r:embed="rId3"/>
          <a:srcRect/>
          <a:stretch/>
        </p:blipFill>
        <p:spPr>
          <a:xfrm>
            <a:off x="386038" y="465810"/>
            <a:ext cx="1471653" cy="641363"/>
          </a:xfrm>
          <a:prstGeom prst="rect">
            <a:avLst/>
          </a:prstGeom>
        </p:spPr>
      </p:pic>
      <p:pic>
        <p:nvPicPr>
          <p:cNvPr id="15" name="Picture 14">
            <a:extLst>
              <a:ext uri="{FF2B5EF4-FFF2-40B4-BE49-F238E27FC236}">
                <a16:creationId xmlns:a16="http://schemas.microsoft.com/office/drawing/2014/main" id="{DA9265C1-152C-D61C-318C-550049D39E84}"/>
              </a:ext>
            </a:extLst>
          </p:cNvPr>
          <p:cNvPicPr>
            <a:picLocks noChangeAspect="1"/>
          </p:cNvPicPr>
          <p:nvPr userDrawn="1"/>
        </p:nvPicPr>
        <p:blipFill>
          <a:blip r:embed="rId4"/>
          <a:srcRect/>
          <a:stretch/>
        </p:blipFill>
        <p:spPr>
          <a:xfrm>
            <a:off x="7677150" y="386439"/>
            <a:ext cx="1080812" cy="813001"/>
          </a:xfrm>
          <a:prstGeom prst="rect">
            <a:avLst/>
          </a:prstGeom>
        </p:spPr>
      </p:pic>
      <p:sp>
        <p:nvSpPr>
          <p:cNvPr id="3" name="Subtitle 2"/>
          <p:cNvSpPr>
            <a:spLocks noGrp="1"/>
          </p:cNvSpPr>
          <p:nvPr>
            <p:ph type="subTitle" idx="1"/>
          </p:nvPr>
        </p:nvSpPr>
        <p:spPr>
          <a:xfrm>
            <a:off x="971550" y="2119402"/>
            <a:ext cx="7181850" cy="2302767"/>
          </a:xfrm>
        </p:spPr>
        <p:txBody>
          <a:bodyPr>
            <a:noAutofit/>
          </a:bodyPr>
          <a:lstStyle>
            <a:lvl1pPr marL="0" indent="0" algn="l">
              <a:lnSpc>
                <a:spcPts val="48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71550" y="5202654"/>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71550" y="5571822"/>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71550" y="4833486"/>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Tree>
    <p:extLst>
      <p:ext uri="{BB962C8B-B14F-4D97-AF65-F5344CB8AC3E}">
        <p14:creationId xmlns:p14="http://schemas.microsoft.com/office/powerpoint/2010/main" val="1570895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ener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3" name="Footer Placeholder 4">
            <a:extLst>
              <a:ext uri="{FF2B5EF4-FFF2-40B4-BE49-F238E27FC236}">
                <a16:creationId xmlns:a16="http://schemas.microsoft.com/office/drawing/2014/main" id="{36044E9D-D9CB-05D4-A94D-5236944F6259}"/>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Dependence Treatment Training</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mber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lvl1pPr marL="0" indent="0">
              <a:tabLst>
                <a:tab pos="301625" algn="l"/>
              </a:tabLst>
              <a:defRPr/>
            </a:lvl1pPr>
          </a:lstStyle>
          <a:p>
            <a:pPr marL="0" indent="0">
              <a:buNone/>
            </a:pPr>
            <a:endParaRPr lang="en-US"/>
          </a:p>
        </p:txBody>
      </p:sp>
      <p:sp>
        <p:nvSpPr>
          <p:cNvPr id="3" name="Footer Placeholder 4">
            <a:extLst>
              <a:ext uri="{FF2B5EF4-FFF2-40B4-BE49-F238E27FC236}">
                <a16:creationId xmlns:a16="http://schemas.microsoft.com/office/drawing/2014/main" id="{31928916-5B0F-449F-2120-5C5E76E169C2}"/>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Dependence Treatment Training</a:t>
            </a:r>
          </a:p>
        </p:txBody>
      </p:sp>
    </p:spTree>
    <p:extLst>
      <p:ext uri="{BB962C8B-B14F-4D97-AF65-F5344CB8AC3E}">
        <p14:creationId xmlns:p14="http://schemas.microsoft.com/office/powerpoint/2010/main" val="3452306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571500" y="1752601"/>
            <a:ext cx="3771900" cy="4267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4" name="Content Placeholder 3"/>
          <p:cNvSpPr>
            <a:spLocks noGrp="1"/>
          </p:cNvSpPr>
          <p:nvPr>
            <p:ph sz="half" idx="2"/>
          </p:nvPr>
        </p:nvSpPr>
        <p:spPr>
          <a:xfrm>
            <a:off x="4800600" y="1752600"/>
            <a:ext cx="3733800" cy="4267201"/>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5" name="Footer Placeholder 4">
            <a:extLst>
              <a:ext uri="{FF2B5EF4-FFF2-40B4-BE49-F238E27FC236}">
                <a16:creationId xmlns:a16="http://schemas.microsoft.com/office/drawing/2014/main" id="{58243CCC-864F-D738-C57B-88E284C157B3}"/>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Dependence Treatment Training</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571500" y="1747520"/>
            <a:ext cx="3771900" cy="639762"/>
          </a:xfr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571500" y="2438400"/>
            <a:ext cx="3771900" cy="35814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600"/>
            </a:lvl7pPr>
            <a:lvl8pPr>
              <a:defRPr sz="1600"/>
            </a:lvl8pPr>
            <a:lvl9pPr>
              <a:defRPr sz="16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5" name="Text Placeholder 4"/>
          <p:cNvSpPr>
            <a:spLocks noGrp="1"/>
          </p:cNvSpPr>
          <p:nvPr>
            <p:ph type="body" sz="quarter" idx="3"/>
          </p:nvPr>
        </p:nvSpPr>
        <p:spPr>
          <a:xfrm>
            <a:off x="4797425" y="1747520"/>
            <a:ext cx="3736975" cy="639762"/>
          </a:xfr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797425" y="2438399"/>
            <a:ext cx="3736975" cy="3581401"/>
          </a:xfrm>
        </p:spPr>
        <p:txBody>
          <a:bodyPr>
            <a:normAutofit/>
          </a:bodyPr>
          <a:lstStyle>
            <a:lvl1pPr>
              <a:defRPr sz="1800"/>
            </a:lvl1pPr>
            <a:lvl2pPr>
              <a:defRPr sz="1800"/>
            </a:lvl2pPr>
            <a:lvl3pPr>
              <a:defRPr sz="1800"/>
            </a:lvl3pPr>
            <a:lvl4pPr>
              <a:defRPr sz="1800"/>
            </a:lvl4pPr>
            <a:lvl5pPr>
              <a:defRPr sz="1800"/>
            </a:lvl5pPr>
            <a:lvl6pPr>
              <a:defRPr sz="1800"/>
            </a:lvl6pPr>
            <a:lvl7pPr>
              <a:defRPr sz="1600"/>
            </a:lvl7pPr>
            <a:lvl8pPr>
              <a:defRPr sz="1600"/>
            </a:lvl8pPr>
            <a:lvl9pPr>
              <a:defRPr sz="16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7" name="Footer Placeholder 4">
            <a:extLst>
              <a:ext uri="{FF2B5EF4-FFF2-40B4-BE49-F238E27FC236}">
                <a16:creationId xmlns:a16="http://schemas.microsoft.com/office/drawing/2014/main" id="{0EF82C5A-EC1E-B3F4-8C33-726F084732EA}"/>
              </a:ext>
            </a:extLst>
          </p:cNvPr>
          <p:cNvSpPr>
            <a:spLocks noGrp="1"/>
          </p:cNvSpPr>
          <p:nvPr>
            <p:ph type="ftr" sz="quarter" idx="10"/>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Dependence Treatment Training</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092AF3A-EA40-604F-97D6-F4C65EC870CE}"/>
              </a:ext>
            </a:extLst>
          </p:cNvPr>
          <p:cNvSpPr/>
          <p:nvPr userDrawn="1"/>
        </p:nvSpPr>
        <p:spPr>
          <a:xfrm>
            <a:off x="0" y="0"/>
            <a:ext cx="9144000" cy="6858000"/>
          </a:xfrm>
          <a:prstGeom prst="rect">
            <a:avLst/>
          </a:prstGeom>
          <a:solidFill>
            <a:schemeClr val="tx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latin typeface="Century Gothic" panose="020B0502020202020204" pitchFamily="34" charset="0"/>
            </a:endParaRPr>
          </a:p>
        </p:txBody>
      </p:sp>
      <p:sp>
        <p:nvSpPr>
          <p:cNvPr id="2" name="Title 1"/>
          <p:cNvSpPr>
            <a:spLocks noGrp="1"/>
          </p:cNvSpPr>
          <p:nvPr>
            <p:ph type="title"/>
          </p:nvPr>
        </p:nvSpPr>
        <p:spPr/>
        <p:txBody>
          <a:bodyPr/>
          <a:lstStyle>
            <a:lvl1pPr marL="0" algn="l">
              <a:defRPr baseline="0"/>
            </a:lvl1pPr>
          </a:lstStyle>
          <a:p>
            <a:r>
              <a:rPr lang="en-GB"/>
              <a:t>Click to edit Master title style</a:t>
            </a:r>
            <a:endParaRPr lang="en-US"/>
          </a:p>
        </p:txBody>
      </p:sp>
    </p:spTree>
    <p:extLst>
      <p:ext uri="{BB962C8B-B14F-4D97-AF65-F5344CB8AC3E}">
        <p14:creationId xmlns:p14="http://schemas.microsoft.com/office/powerpoint/2010/main" val="3599011965"/>
      </p:ext>
    </p:extLst>
  </p:cSld>
  <p:clrMapOvr>
    <a:masterClrMapping/>
  </p:clrMapOvr>
  <p:extLst>
    <p:ext uri="{DCECCB84-F9BA-43D5-87BE-67443E8EF086}">
      <p15:sldGuideLst xmlns:p15="http://schemas.microsoft.com/office/powerpoint/2012/main">
        <p15:guide id="1" orient="horz" pos="867" userDrawn="1">
          <p15:clr>
            <a:srgbClr val="FBAE40"/>
          </p15:clr>
        </p15:guide>
        <p15:guide id="2" orient="horz" pos="411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5" Type="http://schemas.openxmlformats.org/officeDocument/2006/relationships/theme" Target="../theme/theme2.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24" Type="http://schemas.openxmlformats.org/officeDocument/2006/relationships/slideLayout" Target="../slideLayouts/slideLayout47.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23" Type="http://schemas.openxmlformats.org/officeDocument/2006/relationships/slideLayout" Target="../slideLayouts/slideLayout46.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0"/>
            <a:ext cx="9144000" cy="1371600"/>
          </a:xfrm>
          <a:prstGeom prst="rect">
            <a:avLst/>
          </a:prstGeom>
          <a:gradFill flip="none" rotWithShape="1">
            <a:gsLst>
              <a:gs pos="13000">
                <a:srgbClr val="00B1FF"/>
              </a:gs>
              <a:gs pos="100000">
                <a:srgbClr val="0070C0">
                  <a:lumMod val="97000"/>
                </a:srgbClr>
              </a:gs>
            </a:gsLst>
            <a:lin ang="5400000" scaled="0"/>
            <a:tileRect/>
          </a:gradFill>
          <a:ln>
            <a:noFill/>
          </a:ln>
          <a:effectLst>
            <a:outerShdw blurRad="317500" dist="76200" dir="5400000" algn="ctr" rotWithShape="0">
              <a:srgbClr val="000000">
                <a:alpha val="20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latin typeface="Century Gothic" panose="020B0502020202020204" pitchFamily="34" charset="0"/>
            </a:endParaRPr>
          </a:p>
        </p:txBody>
      </p:sp>
      <p:pic>
        <p:nvPicPr>
          <p:cNvPr id="3" name="Picture 2">
            <a:extLst>
              <a:ext uri="{FF2B5EF4-FFF2-40B4-BE49-F238E27FC236}">
                <a16:creationId xmlns:a16="http://schemas.microsoft.com/office/drawing/2014/main" id="{627806B2-50AB-E041-B28D-8AAC3767974D}"/>
              </a:ext>
            </a:extLst>
          </p:cNvPr>
          <p:cNvPicPr>
            <a:picLocks noChangeAspect="1"/>
          </p:cNvPicPr>
          <p:nvPr userDrawn="1"/>
        </p:nvPicPr>
        <p:blipFill>
          <a:blip r:embed="rId25"/>
          <a:srcRect/>
          <a:stretch/>
        </p:blipFill>
        <p:spPr>
          <a:xfrm>
            <a:off x="3300" y="0"/>
            <a:ext cx="9137400" cy="1370610"/>
          </a:xfrm>
          <a:prstGeom prst="rect">
            <a:avLst/>
          </a:prstGeom>
        </p:spPr>
      </p:pic>
      <p:sp>
        <p:nvSpPr>
          <p:cNvPr id="8" name="Rectangle 7"/>
          <p:cNvSpPr/>
          <p:nvPr userDrawn="1"/>
        </p:nvSpPr>
        <p:spPr>
          <a:xfrm>
            <a:off x="0" y="6248400"/>
            <a:ext cx="9144000" cy="609600"/>
          </a:xfrm>
          <a:prstGeom prst="rect">
            <a:avLst/>
          </a:prstGeom>
          <a:solidFill>
            <a:srgbClr val="00BCBF">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solidFill>
                <a:schemeClr val="accent1"/>
              </a:solidFill>
              <a:latin typeface="Century Gothic" panose="020B0502020202020204" pitchFamily="34" charset="0"/>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2" name="Footer Placeholder 4">
            <a:extLst>
              <a:ext uri="{FF2B5EF4-FFF2-40B4-BE49-F238E27FC236}">
                <a16:creationId xmlns:a16="http://schemas.microsoft.com/office/drawing/2014/main" id="{A230F68F-12C2-6AE3-9985-753A70FE7F08}"/>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Dependence Treatment Training</a:t>
            </a:r>
          </a:p>
        </p:txBody>
      </p:sp>
    </p:spTree>
  </p:cSld>
  <p:clrMap bg1="lt1" tx1="dk1" bg2="lt2" tx2="dk2" accent1="accent1" accent2="accent2" accent3="accent3" accent4="accent4" accent5="accent5" accent6="accent6" hlink="hlink" folHlink="folHlink"/>
  <p:sldLayoutIdLst>
    <p:sldLayoutId id="2147483649" r:id="rId1"/>
    <p:sldLayoutId id="2147483662" r:id="rId2"/>
    <p:sldLayoutId id="2147483654" r:id="rId3"/>
    <p:sldLayoutId id="2147483674" r:id="rId4"/>
    <p:sldLayoutId id="2147483650" r:id="rId5"/>
    <p:sldLayoutId id="2147483658" r:id="rId6"/>
    <p:sldLayoutId id="2147483652" r:id="rId7"/>
    <p:sldLayoutId id="2147483653" r:id="rId8"/>
    <p:sldLayoutId id="2147483657" r:id="rId9"/>
    <p:sldLayoutId id="2147483655" r:id="rId10"/>
    <p:sldLayoutId id="2147483656" r:id="rId11"/>
    <p:sldLayoutId id="2147483660" r:id="rId12"/>
    <p:sldLayoutId id="2147483666" r:id="rId13"/>
    <p:sldLayoutId id="2147483663" r:id="rId14"/>
    <p:sldLayoutId id="2147483664" r:id="rId15"/>
    <p:sldLayoutId id="2147483667" r:id="rId16"/>
    <p:sldLayoutId id="2147483665" r:id="rId17"/>
    <p:sldLayoutId id="2147483668" r:id="rId18"/>
    <p:sldLayoutId id="2147483661" r:id="rId19"/>
    <p:sldLayoutId id="2147483659" r:id="rId20"/>
    <p:sldLayoutId id="2147483669" r:id="rId21"/>
    <p:sldLayoutId id="2147483672" r:id="rId22"/>
    <p:sldLayoutId id="2147483677" r:id="rId23"/>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1"/>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userDrawn="1">
          <p15:clr>
            <a:srgbClr val="F26B43"/>
          </p15:clr>
        </p15:guide>
        <p15:guide id="2" pos="431" userDrawn="1">
          <p15:clr>
            <a:srgbClr val="F26B43"/>
          </p15:clr>
        </p15:guide>
        <p15:guide id="3" pos="5329"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rot="10800000">
            <a:off x="0" y="0"/>
            <a:ext cx="9144000" cy="1371600"/>
          </a:xfrm>
          <a:prstGeom prst="rect">
            <a:avLst/>
          </a:prstGeom>
          <a:gradFill flip="none" rotWithShape="1">
            <a:gsLst>
              <a:gs pos="13000">
                <a:schemeClr val="accent2"/>
              </a:gs>
              <a:gs pos="99000">
                <a:schemeClr val="accent1"/>
              </a:gs>
            </a:gsLst>
            <a:lin ang="5400000" scaled="0"/>
            <a:tileRect/>
          </a:gradFill>
          <a:ln>
            <a:noFill/>
          </a:ln>
          <a:effectLst>
            <a:outerShdw blurRad="317500" dist="76200" dir="5400000" algn="ctr" rotWithShape="0">
              <a:srgbClr val="000000">
                <a:alpha val="2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latin typeface="Century Gothic" panose="020B0502020202020204" pitchFamily="34" charset="0"/>
            </a:endParaRPr>
          </a:p>
        </p:txBody>
      </p:sp>
      <p:sp>
        <p:nvSpPr>
          <p:cNvPr id="8" name="Rectangle 7"/>
          <p:cNvSpPr/>
          <p:nvPr userDrawn="1"/>
        </p:nvSpPr>
        <p:spPr>
          <a:xfrm>
            <a:off x="0" y="6248400"/>
            <a:ext cx="9144000" cy="609600"/>
          </a:xfrm>
          <a:prstGeom prst="rect">
            <a:avLst/>
          </a:prstGeom>
          <a:solidFill>
            <a:schemeClr val="accent1">
              <a:lumMod val="40000"/>
              <a:lumOff val="60000"/>
              <a:alpha val="24572"/>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solidFill>
                <a:schemeClr val="accent1"/>
              </a:solidFill>
              <a:latin typeface="Century Gothic" panose="020B0502020202020204" pitchFamily="34" charset="0"/>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Dependency Treatment Training</a:t>
            </a:r>
          </a:p>
        </p:txBody>
      </p:sp>
    </p:spTree>
    <p:extLst>
      <p:ext uri="{BB962C8B-B14F-4D97-AF65-F5344CB8AC3E}">
        <p14:creationId xmlns:p14="http://schemas.microsoft.com/office/powerpoint/2010/main" val="632870361"/>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 id="2147483698" r:id="rId19"/>
    <p:sldLayoutId id="2147483699" r:id="rId20"/>
    <p:sldLayoutId id="2147483700" r:id="rId21"/>
    <p:sldLayoutId id="2147483702" r:id="rId22"/>
    <p:sldLayoutId id="2147483703" r:id="rId23"/>
    <p:sldLayoutId id="2147483704" r:id="rId24"/>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p15:clr>
            <a:srgbClr val="F26B43"/>
          </p15:clr>
        </p15:guide>
        <p15:guide id="2" pos="43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svg"/><Relationship Id="rId2" Type="http://schemas.openxmlformats.org/officeDocument/2006/relationships/notesSlide" Target="../notesSlides/notesSlide9.xml"/><Relationship Id="rId1" Type="http://schemas.openxmlformats.org/officeDocument/2006/relationships/slideLayout" Target="../slideLayouts/slideLayout1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C9225D-04E1-B763-9FEF-D213CE428260}"/>
              </a:ext>
            </a:extLst>
          </p:cNvPr>
          <p:cNvSpPr txBox="1"/>
          <p:nvPr/>
        </p:nvSpPr>
        <p:spPr bwMode="auto">
          <a:xfrm>
            <a:off x="921075" y="2518377"/>
            <a:ext cx="7597685" cy="674700"/>
          </a:xfrm>
          <a:prstGeom prst="rect">
            <a:avLst/>
          </a:prstGeom>
          <a:noFill/>
          <a:ln w="9525">
            <a:noFill/>
            <a:miter lim="800000"/>
            <a:headEnd/>
            <a:tailE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ts val="4400"/>
              </a:lnSpc>
              <a:spcBef>
                <a:spcPts val="0"/>
              </a:spcBef>
              <a:spcAft>
                <a:spcPts val="3000"/>
              </a:spcAft>
              <a:buClr>
                <a:srgbClr val="C10C21"/>
              </a:buClr>
            </a:pPr>
            <a:r>
              <a:rPr lang="en-US" sz="3200" b="1" dirty="0">
                <a:solidFill>
                  <a:schemeClr val="bg1"/>
                </a:solidFill>
                <a:effectLst>
                  <a:outerShdw blurRad="254000" dist="63500" dir="5400000" algn="ctr" rotWithShape="0">
                    <a:srgbClr val="000000">
                      <a:alpha val="25000"/>
                    </a:srgbClr>
                  </a:outerShdw>
                </a:effectLst>
                <a:latin typeface="+mn-lt"/>
                <a:cs typeface="Segoe UI"/>
              </a:rPr>
              <a:t>Challenging conversations: responding to staff scenarios</a:t>
            </a:r>
            <a:endParaRPr lang="en-US" sz="3200" dirty="0">
              <a:solidFill>
                <a:schemeClr val="accent3"/>
              </a:solidFill>
              <a:effectLst>
                <a:outerShdw blurRad="254000" dist="63500" dir="5400000" algn="ctr" rotWithShape="0">
                  <a:srgbClr val="000000">
                    <a:alpha val="25000"/>
                  </a:srgbClr>
                </a:outerShdw>
              </a:effectLst>
              <a:latin typeface="+mn-lt"/>
              <a:cs typeface="Segoe UI"/>
            </a:endParaRPr>
          </a:p>
        </p:txBody>
      </p:sp>
    </p:spTree>
    <p:extLst>
      <p:ext uri="{BB962C8B-B14F-4D97-AF65-F5344CB8AC3E}">
        <p14:creationId xmlns:p14="http://schemas.microsoft.com/office/powerpoint/2010/main" val="3256262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B8F4654-6DEF-E9A7-BBC8-253415DA89F0}"/>
              </a:ext>
            </a:extLst>
          </p:cNvPr>
          <p:cNvPicPr>
            <a:picLocks noChangeAspect="1"/>
          </p:cNvPicPr>
          <p:nvPr/>
        </p:nvPicPr>
        <p:blipFill>
          <a:blip r:embed="rId3"/>
          <a:srcRect/>
          <a:stretch/>
        </p:blipFill>
        <p:spPr>
          <a:xfrm>
            <a:off x="0" y="0"/>
            <a:ext cx="9144000" cy="6858000"/>
          </a:xfrm>
          <a:prstGeom prst="rect">
            <a:avLst/>
          </a:prstGeom>
        </p:spPr>
      </p:pic>
      <p:sp>
        <p:nvSpPr>
          <p:cNvPr id="3" name="Subtitle 1">
            <a:extLst>
              <a:ext uri="{FF2B5EF4-FFF2-40B4-BE49-F238E27FC236}">
                <a16:creationId xmlns:a16="http://schemas.microsoft.com/office/drawing/2014/main" id="{46B5220D-B4CC-DA41-C867-604029437E1F}"/>
              </a:ext>
            </a:extLst>
          </p:cNvPr>
          <p:cNvSpPr txBox="1">
            <a:spLocks/>
          </p:cNvSpPr>
          <p:nvPr/>
        </p:nvSpPr>
        <p:spPr>
          <a:xfrm>
            <a:off x="664633" y="4550228"/>
            <a:ext cx="7200900" cy="1698172"/>
          </a:xfrm>
          <a:prstGeom prst="rect">
            <a:avLst/>
          </a:prstGeom>
        </p:spPr>
        <p:txBody>
          <a:bodyPr anchor="ct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3800"/>
              </a:lnSpc>
              <a:buNone/>
            </a:pPr>
            <a:r>
              <a:rPr lang="en-US" sz="4000" b="1" dirty="0">
                <a:solidFill>
                  <a:schemeClr val="bg1"/>
                </a:solidFill>
                <a:latin typeface="Arial" panose="020B0604020202020204" pitchFamily="34" charset="0"/>
                <a:cs typeface="Arial" panose="020B0604020202020204" pitchFamily="34" charset="0"/>
              </a:rPr>
              <a:t>Comments?</a:t>
            </a:r>
          </a:p>
          <a:p>
            <a:pPr marL="0" indent="0">
              <a:lnSpc>
                <a:spcPts val="3800"/>
              </a:lnSpc>
              <a:buNone/>
            </a:pPr>
            <a:r>
              <a:rPr lang="en-US" sz="4000" b="1" dirty="0">
                <a:solidFill>
                  <a:schemeClr val="bg1"/>
                </a:solidFill>
                <a:latin typeface="Arial" panose="020B0604020202020204" pitchFamily="34" charset="0"/>
                <a:cs typeface="Arial" panose="020B0604020202020204" pitchFamily="34" charset="0"/>
              </a:rPr>
              <a:t>Reflections?</a:t>
            </a:r>
          </a:p>
          <a:p>
            <a:pPr marL="0" indent="0">
              <a:lnSpc>
                <a:spcPts val="3800"/>
              </a:lnSpc>
              <a:buNone/>
            </a:pPr>
            <a:r>
              <a:rPr lang="en-US" sz="4000" b="1" dirty="0">
                <a:solidFill>
                  <a:schemeClr val="bg1"/>
                </a:solidFill>
                <a:latin typeface="Arial" panose="020B0604020202020204" pitchFamily="34" charset="0"/>
                <a:cs typeface="Arial" panose="020B0604020202020204" pitchFamily="34" charset="0"/>
              </a:rPr>
              <a:t>Questions?</a:t>
            </a:r>
          </a:p>
        </p:txBody>
      </p:sp>
    </p:spTree>
    <p:extLst>
      <p:ext uri="{BB962C8B-B14F-4D97-AF65-F5344CB8AC3E}">
        <p14:creationId xmlns:p14="http://schemas.microsoft.com/office/powerpoint/2010/main" val="17540283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F134A6-252E-DB1E-5255-A732B2C30B4D}"/>
            </a:ext>
          </a:extLst>
        </p:cNvPr>
        <p:cNvGrpSpPr/>
        <p:nvPr/>
      </p:nvGrpSpPr>
      <p:grpSpPr>
        <a:xfrm>
          <a:off x="0" y="0"/>
          <a:ext cx="0" cy="0"/>
          <a:chOff x="0" y="0"/>
          <a:chExt cx="0" cy="0"/>
        </a:xfrm>
      </p:grpSpPr>
    </p:spTree>
    <p:extLst>
      <p:ext uri="{BB962C8B-B14F-4D97-AF65-F5344CB8AC3E}">
        <p14:creationId xmlns:p14="http://schemas.microsoft.com/office/powerpoint/2010/main" val="2018077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97056-337B-2308-EB3C-E96E92F6D255}"/>
              </a:ext>
            </a:extLst>
          </p:cNvPr>
          <p:cNvSpPr>
            <a:spLocks noGrp="1"/>
          </p:cNvSpPr>
          <p:nvPr>
            <p:ph type="title"/>
          </p:nvPr>
        </p:nvSpPr>
        <p:spPr/>
        <p:txBody>
          <a:bodyPr/>
          <a:lstStyle/>
          <a:p>
            <a:r>
              <a:rPr lang="en-US" dirty="0"/>
              <a:t>What staff shared…</a:t>
            </a:r>
          </a:p>
        </p:txBody>
      </p:sp>
      <p:sp>
        <p:nvSpPr>
          <p:cNvPr id="7" name="TextBox 6">
            <a:extLst>
              <a:ext uri="{FF2B5EF4-FFF2-40B4-BE49-F238E27FC236}">
                <a16:creationId xmlns:a16="http://schemas.microsoft.com/office/drawing/2014/main" id="{64053611-0EF2-7804-143D-D7AEBAF09668}"/>
              </a:ext>
            </a:extLst>
          </p:cNvPr>
          <p:cNvSpPr txBox="1"/>
          <p:nvPr/>
        </p:nvSpPr>
        <p:spPr bwMode="auto">
          <a:xfrm>
            <a:off x="1084733" y="1957510"/>
            <a:ext cx="3576524" cy="1196712"/>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Autofit/>
          </a:bodyPr>
          <a:lstStyle/>
          <a:p>
            <a:pPr algn="ctr">
              <a:lnSpc>
                <a:spcPts val="2000"/>
              </a:lnSpc>
              <a:spcBef>
                <a:spcPts val="500"/>
              </a:spcBef>
              <a:spcAft>
                <a:spcPts val="500"/>
              </a:spcAft>
              <a:buClr>
                <a:srgbClr val="C10C21"/>
              </a:buClr>
            </a:pPr>
            <a:r>
              <a:rPr lang="en-US" sz="1600" dirty="0">
                <a:solidFill>
                  <a:schemeClr val="bg1"/>
                </a:solidFill>
                <a:latin typeface="Arial" panose="020B0604020202020204" pitchFamily="34" charset="0"/>
                <a:cs typeface="Arial" panose="020B0604020202020204" pitchFamily="34" charset="0"/>
              </a:rPr>
              <a:t>I feel more in control </a:t>
            </a:r>
            <a:br>
              <a:rPr lang="en-US" sz="1600" dirty="0">
                <a:solidFill>
                  <a:schemeClr val="bg1"/>
                </a:solidFill>
                <a:latin typeface="Arial" panose="020B0604020202020204" pitchFamily="34" charset="0"/>
                <a:cs typeface="Arial" panose="020B0604020202020204" pitchFamily="34" charset="0"/>
              </a:rPr>
            </a:br>
            <a:r>
              <a:rPr lang="en-US" sz="1600" dirty="0">
                <a:solidFill>
                  <a:schemeClr val="bg1"/>
                </a:solidFill>
                <a:latin typeface="Arial" panose="020B0604020202020204" pitchFamily="34" charset="0"/>
                <a:cs typeface="Arial" panose="020B0604020202020204" pitchFamily="34" charset="0"/>
              </a:rPr>
              <a:t>of myself and my life, I’m not sort </a:t>
            </a:r>
            <a:br>
              <a:rPr lang="en-US" sz="1600" dirty="0">
                <a:solidFill>
                  <a:schemeClr val="bg1"/>
                </a:solidFill>
                <a:latin typeface="Arial" panose="020B0604020202020204" pitchFamily="34" charset="0"/>
                <a:cs typeface="Arial" panose="020B0604020202020204" pitchFamily="34" charset="0"/>
              </a:rPr>
            </a:br>
            <a:r>
              <a:rPr lang="en-US" sz="1600" dirty="0">
                <a:solidFill>
                  <a:schemeClr val="bg1"/>
                </a:solidFill>
                <a:latin typeface="Arial" panose="020B0604020202020204" pitchFamily="34" charset="0"/>
                <a:cs typeface="Arial" panose="020B0604020202020204" pitchFamily="34" charset="0"/>
              </a:rPr>
              <a:t>of stuck, tied to these blessed cigarettes quite so much and  </a:t>
            </a:r>
            <a:br>
              <a:rPr lang="en-US" sz="1600" dirty="0">
                <a:solidFill>
                  <a:schemeClr val="bg1"/>
                </a:solidFill>
                <a:latin typeface="Arial" panose="020B0604020202020204" pitchFamily="34" charset="0"/>
                <a:cs typeface="Arial" panose="020B0604020202020204" pitchFamily="34" charset="0"/>
              </a:rPr>
            </a:br>
            <a:r>
              <a:rPr lang="en-US" sz="1600" dirty="0">
                <a:solidFill>
                  <a:schemeClr val="bg1"/>
                </a:solidFill>
                <a:latin typeface="Arial" panose="020B0604020202020204" pitchFamily="34" charset="0"/>
                <a:cs typeface="Arial" panose="020B0604020202020204" pitchFamily="34" charset="0"/>
              </a:rPr>
              <a:t>I do feel better for it</a:t>
            </a:r>
          </a:p>
        </p:txBody>
      </p:sp>
      <p:grpSp>
        <p:nvGrpSpPr>
          <p:cNvPr id="8" name="3">
            <a:extLst>
              <a:ext uri="{FF2B5EF4-FFF2-40B4-BE49-F238E27FC236}">
                <a16:creationId xmlns:a16="http://schemas.microsoft.com/office/drawing/2014/main" id="{EEECA33D-F5D4-B155-74BF-BD1FA28FF8D9}"/>
              </a:ext>
            </a:extLst>
          </p:cNvPr>
          <p:cNvGrpSpPr/>
          <p:nvPr/>
        </p:nvGrpSpPr>
        <p:grpSpPr>
          <a:xfrm>
            <a:off x="1043169" y="3597193"/>
            <a:ext cx="4159538" cy="2062954"/>
            <a:chOff x="4662931" y="2033826"/>
            <a:chExt cx="1703116" cy="1127193"/>
          </a:xfrm>
        </p:grpSpPr>
        <p:sp>
          <p:nvSpPr>
            <p:cNvPr id="9" name="Oval Callout 8">
              <a:extLst>
                <a:ext uri="{FF2B5EF4-FFF2-40B4-BE49-F238E27FC236}">
                  <a16:creationId xmlns:a16="http://schemas.microsoft.com/office/drawing/2014/main" id="{64636BD4-F3CA-656C-ADA2-2A98C23FBA7B}"/>
                </a:ext>
              </a:extLst>
            </p:cNvPr>
            <p:cNvSpPr/>
            <p:nvPr/>
          </p:nvSpPr>
          <p:spPr>
            <a:xfrm>
              <a:off x="4662931" y="2033826"/>
              <a:ext cx="1703116" cy="1127193"/>
            </a:xfrm>
            <a:prstGeom prst="wedgeEllipseCallout">
              <a:avLst>
                <a:gd name="adj1" fmla="val -42261"/>
                <a:gd name="adj2" fmla="val 62606"/>
              </a:avLst>
            </a:prstGeom>
            <a:solidFill>
              <a:srgbClr val="8ECC3E"/>
            </a:solidFill>
            <a:effectLst/>
            <a:scene3d>
              <a:camera prst="orthographicFront">
                <a:rot lat="0" lon="0" rev="0"/>
              </a:camera>
              <a:lightRig rig="threePt" dir="t">
                <a:rot lat="0" lon="0" rev="1200000"/>
              </a:lightRig>
            </a:scene3d>
            <a:sp3d/>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000" dirty="0">
                <a:solidFill>
                  <a:srgbClr val="59BE9C"/>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3F8E4537-0F61-8AA6-A030-67F45B852CD6}"/>
                </a:ext>
              </a:extLst>
            </p:cNvPr>
            <p:cNvSpPr txBox="1"/>
            <p:nvPr/>
          </p:nvSpPr>
          <p:spPr bwMode="auto">
            <a:xfrm>
              <a:off x="4679136" y="2050750"/>
              <a:ext cx="1589994" cy="1105917"/>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Autofit/>
            </a:bodyPr>
            <a:lstStyle/>
            <a:p>
              <a:pPr algn="ctr">
                <a:spcBef>
                  <a:spcPts val="900"/>
                </a:spcBef>
                <a:spcAft>
                  <a:spcPts val="900"/>
                </a:spcAft>
              </a:pPr>
              <a:r>
                <a:rPr lang="en-US" sz="1600" b="1" i="1" dirty="0">
                  <a:solidFill>
                    <a:schemeClr val="bg2"/>
                  </a:solidFill>
                </a:rPr>
                <a:t>It’s the only thing they have control 	over. Is it really fair to take that away?</a:t>
              </a:r>
            </a:p>
          </p:txBody>
        </p:sp>
      </p:grpSp>
      <p:grpSp>
        <p:nvGrpSpPr>
          <p:cNvPr id="11" name="4">
            <a:extLst>
              <a:ext uri="{FF2B5EF4-FFF2-40B4-BE49-F238E27FC236}">
                <a16:creationId xmlns:a16="http://schemas.microsoft.com/office/drawing/2014/main" id="{466E4D2A-3006-7697-39D2-D94526D4E345}"/>
              </a:ext>
            </a:extLst>
          </p:cNvPr>
          <p:cNvGrpSpPr/>
          <p:nvPr/>
        </p:nvGrpSpPr>
        <p:grpSpPr>
          <a:xfrm>
            <a:off x="5716745" y="3498425"/>
            <a:ext cx="2742769" cy="1531041"/>
            <a:chOff x="6338615" y="3958107"/>
            <a:chExt cx="2027373" cy="1365072"/>
          </a:xfrm>
        </p:grpSpPr>
        <p:sp>
          <p:nvSpPr>
            <p:cNvPr id="12" name="Oval Callout 11">
              <a:extLst>
                <a:ext uri="{FF2B5EF4-FFF2-40B4-BE49-F238E27FC236}">
                  <a16:creationId xmlns:a16="http://schemas.microsoft.com/office/drawing/2014/main" id="{FFD66E41-F948-193C-9589-0ACCFD36DA30}"/>
                </a:ext>
              </a:extLst>
            </p:cNvPr>
            <p:cNvSpPr/>
            <p:nvPr/>
          </p:nvSpPr>
          <p:spPr>
            <a:xfrm>
              <a:off x="6338615" y="3981379"/>
              <a:ext cx="2027373" cy="1341800"/>
            </a:xfrm>
            <a:prstGeom prst="wedgeEllipseCallout">
              <a:avLst>
                <a:gd name="adj1" fmla="val -42261"/>
                <a:gd name="adj2" fmla="val 62606"/>
              </a:avLst>
            </a:prstGeom>
            <a:solidFill>
              <a:srgbClr val="896DAD"/>
            </a:solidFill>
            <a:effectLst/>
            <a:scene3d>
              <a:camera prst="orthographicFront">
                <a:rot lat="0" lon="0" rev="0"/>
              </a:camera>
              <a:lightRig rig="threePt" dir="t">
                <a:rot lat="0" lon="0" rev="1200000"/>
              </a:lightRig>
            </a:scene3d>
            <a:sp3d/>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000"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3E447529-E8A0-73C4-3D23-78D7963BEF52}"/>
                </a:ext>
              </a:extLst>
            </p:cNvPr>
            <p:cNvSpPr txBox="1"/>
            <p:nvPr/>
          </p:nvSpPr>
          <p:spPr bwMode="auto">
            <a:xfrm>
              <a:off x="6379341" y="3958107"/>
              <a:ext cx="1945920" cy="1316420"/>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Autofit/>
            </a:bodyPr>
            <a:lstStyle/>
            <a:p>
              <a:pPr algn="ctr">
                <a:lnSpc>
                  <a:spcPts val="2000"/>
                </a:lnSpc>
                <a:spcBef>
                  <a:spcPts val="500"/>
                </a:spcBef>
                <a:spcAft>
                  <a:spcPts val="500"/>
                </a:spcAft>
                <a:buClr>
                  <a:srgbClr val="C10C21"/>
                </a:buClr>
              </a:pPr>
              <a:r>
                <a:rPr kumimoji="0" lang="en-US" sz="1600" b="1" i="1"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S</a:t>
              </a:r>
              <a:r>
                <a:rPr lang="en-US" sz="1600" b="1" i="1" dirty="0">
                  <a:solidFill>
                    <a:schemeClr val="bg1"/>
                  </a:solidFill>
                  <a:latin typeface="Arial" panose="020B0604020202020204" pitchFamily="34" charset="0"/>
                  <a:cs typeface="Arial" panose="020B0604020202020204" pitchFamily="34" charset="0"/>
                </a:rPr>
                <a:t>moking is the only thing they enjoy</a:t>
              </a:r>
              <a:endParaRPr kumimoji="0" lang="en-US" sz="1600" b="1" i="1"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endParaRPr>
            </a:p>
          </p:txBody>
        </p:sp>
      </p:grpSp>
      <p:grpSp>
        <p:nvGrpSpPr>
          <p:cNvPr id="14" name="2">
            <a:extLst>
              <a:ext uri="{FF2B5EF4-FFF2-40B4-BE49-F238E27FC236}">
                <a16:creationId xmlns:a16="http://schemas.microsoft.com/office/drawing/2014/main" id="{60C17931-7A67-5C92-8294-4138293DC16A}"/>
              </a:ext>
            </a:extLst>
          </p:cNvPr>
          <p:cNvGrpSpPr/>
          <p:nvPr/>
        </p:nvGrpSpPr>
        <p:grpSpPr>
          <a:xfrm>
            <a:off x="5065580" y="1589048"/>
            <a:ext cx="3649894" cy="2032503"/>
            <a:chOff x="6555305" y="2213356"/>
            <a:chExt cx="2599908" cy="1445943"/>
          </a:xfrm>
        </p:grpSpPr>
        <p:sp>
          <p:nvSpPr>
            <p:cNvPr id="15" name="Oval Callout 14">
              <a:extLst>
                <a:ext uri="{FF2B5EF4-FFF2-40B4-BE49-F238E27FC236}">
                  <a16:creationId xmlns:a16="http://schemas.microsoft.com/office/drawing/2014/main" id="{A82B52DD-DAC5-2E0A-3B61-8C1E6D3664F9}"/>
                </a:ext>
              </a:extLst>
            </p:cNvPr>
            <p:cNvSpPr/>
            <p:nvPr/>
          </p:nvSpPr>
          <p:spPr>
            <a:xfrm>
              <a:off x="6555305" y="2319517"/>
              <a:ext cx="2599908" cy="1322453"/>
            </a:xfrm>
            <a:prstGeom prst="wedgeEllipseCallout">
              <a:avLst>
                <a:gd name="adj1" fmla="val -42261"/>
                <a:gd name="adj2" fmla="val 62606"/>
              </a:avLst>
            </a:prstGeom>
            <a:solidFill>
              <a:srgbClr val="F79645"/>
            </a:solidFill>
            <a:effectLst/>
            <a:scene3d>
              <a:camera prst="orthographicFront">
                <a:rot lat="0" lon="0" rev="0"/>
              </a:camera>
              <a:lightRig rig="threePt" dir="t">
                <a:rot lat="0" lon="0" rev="1200000"/>
              </a:lightRig>
            </a:scene3d>
            <a:sp3d/>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000"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652A5C4F-10E7-BAF8-E79C-041090BD3CC3}"/>
                </a:ext>
              </a:extLst>
            </p:cNvPr>
            <p:cNvSpPr txBox="1"/>
            <p:nvPr/>
          </p:nvSpPr>
          <p:spPr bwMode="auto">
            <a:xfrm>
              <a:off x="6652984" y="2213356"/>
              <a:ext cx="2319903" cy="1445943"/>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Autofit/>
            </a:bodyPr>
            <a:lstStyle/>
            <a:p>
              <a:pPr algn="ctr">
                <a:spcBef>
                  <a:spcPts val="900"/>
                </a:spcBef>
                <a:spcAft>
                  <a:spcPts val="900"/>
                </a:spcAft>
              </a:pPr>
              <a:r>
                <a:rPr lang="en-US" sz="1600" b="1" i="1" dirty="0">
                  <a:solidFill>
                    <a:schemeClr val="bg2"/>
                  </a:solidFill>
                </a:rPr>
                <a:t>How does it feel to be the most hated person in the building?</a:t>
              </a:r>
            </a:p>
          </p:txBody>
        </p:sp>
      </p:grpSp>
      <p:sp>
        <p:nvSpPr>
          <p:cNvPr id="17" name="Text Placeholder 3">
            <a:extLst>
              <a:ext uri="{FF2B5EF4-FFF2-40B4-BE49-F238E27FC236}">
                <a16:creationId xmlns:a16="http://schemas.microsoft.com/office/drawing/2014/main" id="{2DECF301-A13D-4ACD-ACE8-16323D180871}"/>
              </a:ext>
            </a:extLst>
          </p:cNvPr>
          <p:cNvSpPr txBox="1">
            <a:spLocks/>
          </p:cNvSpPr>
          <p:nvPr/>
        </p:nvSpPr>
        <p:spPr bwMode="auto">
          <a:xfrm>
            <a:off x="2325188" y="5557029"/>
            <a:ext cx="6212915" cy="54112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100" dirty="0">
                <a:latin typeface="Arial" panose="020B0604020202020204" pitchFamily="34" charset="0"/>
                <a:cs typeface="Arial" panose="020B0604020202020204" pitchFamily="34" charset="0"/>
              </a:rPr>
              <a:t>Source: Ratschen et al. 2008;2009</a:t>
            </a:r>
          </a:p>
        </p:txBody>
      </p:sp>
      <p:grpSp>
        <p:nvGrpSpPr>
          <p:cNvPr id="3" name="1">
            <a:extLst>
              <a:ext uri="{FF2B5EF4-FFF2-40B4-BE49-F238E27FC236}">
                <a16:creationId xmlns:a16="http://schemas.microsoft.com/office/drawing/2014/main" id="{2019EEB9-D930-6D86-861D-0CD80407A74C}"/>
              </a:ext>
            </a:extLst>
          </p:cNvPr>
          <p:cNvGrpSpPr/>
          <p:nvPr/>
        </p:nvGrpSpPr>
        <p:grpSpPr>
          <a:xfrm>
            <a:off x="571500" y="1694636"/>
            <a:ext cx="4302071" cy="1829890"/>
            <a:chOff x="1952888" y="1886412"/>
            <a:chExt cx="2427870" cy="1574394"/>
          </a:xfrm>
        </p:grpSpPr>
        <p:sp>
          <p:nvSpPr>
            <p:cNvPr id="4" name="Oval Callout 3">
              <a:extLst>
                <a:ext uri="{FF2B5EF4-FFF2-40B4-BE49-F238E27FC236}">
                  <a16:creationId xmlns:a16="http://schemas.microsoft.com/office/drawing/2014/main" id="{02B9EB34-8538-9F77-F79D-C31ECA9D4859}"/>
                </a:ext>
              </a:extLst>
            </p:cNvPr>
            <p:cNvSpPr/>
            <p:nvPr/>
          </p:nvSpPr>
          <p:spPr>
            <a:xfrm>
              <a:off x="1952888" y="1886412"/>
              <a:ext cx="2427870" cy="1574394"/>
            </a:xfrm>
            <a:prstGeom prst="wedgeEllipseCallout">
              <a:avLst>
                <a:gd name="adj1" fmla="val -42261"/>
                <a:gd name="adj2" fmla="val 62606"/>
              </a:avLst>
            </a:prstGeom>
            <a:solidFill>
              <a:srgbClr val="00B1FF"/>
            </a:solidFill>
            <a:effectLst/>
            <a:scene3d>
              <a:camera prst="orthographicFront">
                <a:rot lat="0" lon="0" rev="0"/>
              </a:camera>
              <a:lightRig rig="threePt" dir="t">
                <a:rot lat="0" lon="0" rev="1200000"/>
              </a:lightRig>
            </a:scene3d>
            <a:sp3d/>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000"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51D45703-BC16-D44D-5544-BF9FBF15BF4A}"/>
                </a:ext>
              </a:extLst>
            </p:cNvPr>
            <p:cNvSpPr txBox="1"/>
            <p:nvPr/>
          </p:nvSpPr>
          <p:spPr bwMode="auto">
            <a:xfrm>
              <a:off x="2107239" y="2075937"/>
              <a:ext cx="2018408" cy="1029623"/>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Autofit/>
            </a:bodyPr>
            <a:lstStyle/>
            <a:p>
              <a:pPr algn="ctr">
                <a:spcBef>
                  <a:spcPct val="0"/>
                </a:spcBef>
                <a:buFontTx/>
                <a:buNone/>
              </a:pPr>
              <a:r>
                <a:rPr lang="en-GB" altLang="en-US" sz="1600" b="1" i="1" dirty="0">
                  <a:solidFill>
                    <a:schemeClr val="bg2"/>
                  </a:solidFill>
                  <a:latin typeface="+mj-lt"/>
                </a:rPr>
                <a:t>Smoking is the least of their problems….dealing with their mental illness is the priority </a:t>
              </a:r>
            </a:p>
          </p:txBody>
        </p:sp>
      </p:grpSp>
      <p:sp>
        <p:nvSpPr>
          <p:cNvPr id="6" name="Footer Placeholder 4">
            <a:extLst>
              <a:ext uri="{FF2B5EF4-FFF2-40B4-BE49-F238E27FC236}">
                <a16:creationId xmlns:a16="http://schemas.microsoft.com/office/drawing/2014/main" id="{7AA631DB-98FE-9C05-9DCE-3A3B4492AD98}"/>
              </a:ext>
            </a:extLst>
          </p:cNvPr>
          <p:cNvSpPr txBox="1">
            <a:spLocks/>
          </p:cNvSpPr>
          <p:nvPr/>
        </p:nvSpPr>
        <p:spPr>
          <a:xfrm>
            <a:off x="455431" y="6431776"/>
            <a:ext cx="7866330" cy="365125"/>
          </a:xfrm>
          <a:prstGeom prst="rect">
            <a:avLst/>
          </a:prstGeom>
        </p:spPr>
        <p:txBody>
          <a:bodyPr/>
          <a:lstStyle>
            <a:defPPr>
              <a:defRPr lang="en-US"/>
            </a:defPPr>
            <a:lvl1pPr algn="l" defTabSz="457200" rtl="0" fontAlgn="base">
              <a:spcBef>
                <a:spcPct val="0"/>
              </a:spcBef>
              <a:spcAft>
                <a:spcPct val="0"/>
              </a:spcAft>
              <a:defRPr sz="1000" b="0" i="0" kern="1200">
                <a:solidFill>
                  <a:schemeClr val="tx1"/>
                </a:solidFill>
                <a:latin typeface="Arial" panose="020B0604020202020204" pitchFamily="34" charset="0"/>
                <a:ea typeface="Geneva" pitchFamily="-109" charset="0"/>
                <a:cs typeface="Arial" panose="020B0604020202020204" pitchFamily="34"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r>
              <a:rPr lang="en-US" b="1"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1727821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1000"/>
                            </p:stCondLst>
                            <p:childTnLst>
                              <p:par>
                                <p:cTn id="9" presetID="10" presetClass="entr" presetSubtype="0" fill="hold" nodeType="afterEffect">
                                  <p:stCondLst>
                                    <p:cond delay="5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2000"/>
                            </p:stCondLst>
                            <p:childTnLst>
                              <p:par>
                                <p:cTn id="13" presetID="10" presetClass="entr" presetSubtype="0" fill="hold" nodeType="afterEffect">
                                  <p:stCondLst>
                                    <p:cond delay="50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3000"/>
                            </p:stCondLst>
                            <p:childTnLst>
                              <p:par>
                                <p:cTn id="17" presetID="10" presetClass="entr" presetSubtype="0" fill="hold" grpId="0" nodeType="afterEffect">
                                  <p:stCondLst>
                                    <p:cond delay="50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p:stCondLst>
                              <p:cond delay="4000"/>
                            </p:stCondLst>
                            <p:childTnLst>
                              <p:par>
                                <p:cTn id="21" presetID="10" presetClass="entr" presetSubtype="0" fill="hold" nodeType="afterEffect">
                                  <p:stCondLst>
                                    <p:cond delay="50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97056-337B-2308-EB3C-E96E92F6D255}"/>
              </a:ext>
            </a:extLst>
          </p:cNvPr>
          <p:cNvSpPr>
            <a:spLocks noGrp="1"/>
          </p:cNvSpPr>
          <p:nvPr>
            <p:ph type="title"/>
          </p:nvPr>
        </p:nvSpPr>
        <p:spPr/>
        <p:txBody>
          <a:bodyPr/>
          <a:lstStyle/>
          <a:p>
            <a:r>
              <a:rPr lang="en-US" dirty="0"/>
              <a:t>What people with SMI shared…</a:t>
            </a:r>
          </a:p>
        </p:txBody>
      </p:sp>
      <p:grpSp>
        <p:nvGrpSpPr>
          <p:cNvPr id="5" name="1">
            <a:extLst>
              <a:ext uri="{FF2B5EF4-FFF2-40B4-BE49-F238E27FC236}">
                <a16:creationId xmlns:a16="http://schemas.microsoft.com/office/drawing/2014/main" id="{B930769E-73AA-CAA3-DAC7-F974AE178657}"/>
              </a:ext>
            </a:extLst>
          </p:cNvPr>
          <p:cNvGrpSpPr/>
          <p:nvPr/>
        </p:nvGrpSpPr>
        <p:grpSpPr>
          <a:xfrm>
            <a:off x="1414674" y="1674096"/>
            <a:ext cx="4302071" cy="1829890"/>
            <a:chOff x="1952888" y="1886412"/>
            <a:chExt cx="2427870" cy="1574394"/>
          </a:xfrm>
        </p:grpSpPr>
        <p:sp>
          <p:nvSpPr>
            <p:cNvPr id="6" name="Oval Callout 5">
              <a:extLst>
                <a:ext uri="{FF2B5EF4-FFF2-40B4-BE49-F238E27FC236}">
                  <a16:creationId xmlns:a16="http://schemas.microsoft.com/office/drawing/2014/main" id="{58F59035-AF56-E075-1889-FE812D4F7200}"/>
                </a:ext>
              </a:extLst>
            </p:cNvPr>
            <p:cNvSpPr/>
            <p:nvPr/>
          </p:nvSpPr>
          <p:spPr>
            <a:xfrm>
              <a:off x="1952888" y="1886412"/>
              <a:ext cx="2427870" cy="1574394"/>
            </a:xfrm>
            <a:prstGeom prst="wedgeEllipseCallout">
              <a:avLst>
                <a:gd name="adj1" fmla="val -42261"/>
                <a:gd name="adj2" fmla="val 62606"/>
              </a:avLst>
            </a:prstGeom>
            <a:solidFill>
              <a:srgbClr val="00B1FF"/>
            </a:solidFill>
            <a:effectLst/>
            <a:scene3d>
              <a:camera prst="orthographicFront">
                <a:rot lat="0" lon="0" rev="0"/>
              </a:camera>
              <a:lightRig rig="threePt" dir="t">
                <a:rot lat="0" lon="0" rev="1200000"/>
              </a:lightRig>
            </a:scene3d>
            <a:sp3d/>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0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64053611-0EF2-7804-143D-D7AEBAF09668}"/>
                </a:ext>
              </a:extLst>
            </p:cNvPr>
            <p:cNvSpPr txBox="1"/>
            <p:nvPr/>
          </p:nvSpPr>
          <p:spPr bwMode="auto">
            <a:xfrm>
              <a:off x="2134170" y="2175738"/>
              <a:ext cx="2018408" cy="1029623"/>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Autofit/>
            </a:bodyPr>
            <a:lstStyle/>
            <a:p>
              <a:pPr algn="ctr">
                <a:lnSpc>
                  <a:spcPts val="2000"/>
                </a:lnSpc>
                <a:spcBef>
                  <a:spcPts val="500"/>
                </a:spcBef>
                <a:spcAft>
                  <a:spcPts val="500"/>
                </a:spcAft>
                <a:buClr>
                  <a:srgbClr val="C10C21"/>
                </a:buClr>
              </a:pPr>
              <a:r>
                <a:rPr lang="en-US" sz="1600" b="1" i="1" dirty="0">
                  <a:solidFill>
                    <a:schemeClr val="bg1"/>
                  </a:solidFill>
                  <a:latin typeface="Arial" panose="020B0604020202020204" pitchFamily="34" charset="0"/>
                  <a:cs typeface="Arial" panose="020B0604020202020204" pitchFamily="34" charset="0"/>
                </a:rPr>
                <a:t>I feel more in control </a:t>
              </a:r>
              <a:br>
                <a:rPr lang="en-US" sz="1600" b="1" i="1" dirty="0">
                  <a:solidFill>
                    <a:schemeClr val="bg1"/>
                  </a:solidFill>
                  <a:latin typeface="Arial" panose="020B0604020202020204" pitchFamily="34" charset="0"/>
                  <a:cs typeface="Arial" panose="020B0604020202020204" pitchFamily="34" charset="0"/>
                </a:rPr>
              </a:br>
              <a:r>
                <a:rPr lang="en-US" sz="1600" b="1" i="1" dirty="0">
                  <a:solidFill>
                    <a:schemeClr val="bg1"/>
                  </a:solidFill>
                  <a:latin typeface="Arial" panose="020B0604020202020204" pitchFamily="34" charset="0"/>
                  <a:cs typeface="Arial" panose="020B0604020202020204" pitchFamily="34" charset="0"/>
                </a:rPr>
                <a:t>of myself and my life, I’m not sort </a:t>
              </a:r>
              <a:br>
                <a:rPr lang="en-US" sz="1600" b="1" i="1" dirty="0">
                  <a:solidFill>
                    <a:schemeClr val="bg1"/>
                  </a:solidFill>
                  <a:latin typeface="Arial" panose="020B0604020202020204" pitchFamily="34" charset="0"/>
                  <a:cs typeface="Arial" panose="020B0604020202020204" pitchFamily="34" charset="0"/>
                </a:rPr>
              </a:br>
              <a:r>
                <a:rPr lang="en-US" sz="1600" b="1" i="1" dirty="0">
                  <a:solidFill>
                    <a:schemeClr val="bg1"/>
                  </a:solidFill>
                  <a:latin typeface="Arial" panose="020B0604020202020204" pitchFamily="34" charset="0"/>
                  <a:cs typeface="Arial" panose="020B0604020202020204" pitchFamily="34" charset="0"/>
                </a:rPr>
                <a:t>of stuck, tied to these blessed cigarettes quite so much and  </a:t>
              </a:r>
              <a:br>
                <a:rPr lang="en-US" sz="1600" b="1" i="1" dirty="0">
                  <a:solidFill>
                    <a:schemeClr val="bg1"/>
                  </a:solidFill>
                  <a:latin typeface="Arial" panose="020B0604020202020204" pitchFamily="34" charset="0"/>
                  <a:cs typeface="Arial" panose="020B0604020202020204" pitchFamily="34" charset="0"/>
                </a:rPr>
              </a:br>
              <a:r>
                <a:rPr lang="en-US" sz="1600" b="1" i="1" dirty="0">
                  <a:solidFill>
                    <a:schemeClr val="bg1"/>
                  </a:solidFill>
                  <a:latin typeface="Arial" panose="020B0604020202020204" pitchFamily="34" charset="0"/>
                  <a:cs typeface="Arial" panose="020B0604020202020204" pitchFamily="34" charset="0"/>
                </a:rPr>
                <a:t>I do feel better for it</a:t>
              </a:r>
            </a:p>
          </p:txBody>
        </p:sp>
      </p:grpSp>
      <p:grpSp>
        <p:nvGrpSpPr>
          <p:cNvPr id="8" name="3">
            <a:extLst>
              <a:ext uri="{FF2B5EF4-FFF2-40B4-BE49-F238E27FC236}">
                <a16:creationId xmlns:a16="http://schemas.microsoft.com/office/drawing/2014/main" id="{EEECA33D-F5D4-B155-74BF-BD1FA28FF8D9}"/>
              </a:ext>
            </a:extLst>
          </p:cNvPr>
          <p:cNvGrpSpPr/>
          <p:nvPr/>
        </p:nvGrpSpPr>
        <p:grpSpPr>
          <a:xfrm>
            <a:off x="1849004" y="3635503"/>
            <a:ext cx="4159538" cy="2081616"/>
            <a:chOff x="4662931" y="2023629"/>
            <a:chExt cx="1703116" cy="1137390"/>
          </a:xfrm>
        </p:grpSpPr>
        <p:sp>
          <p:nvSpPr>
            <p:cNvPr id="9" name="Oval Callout 8">
              <a:extLst>
                <a:ext uri="{FF2B5EF4-FFF2-40B4-BE49-F238E27FC236}">
                  <a16:creationId xmlns:a16="http://schemas.microsoft.com/office/drawing/2014/main" id="{64636BD4-F3CA-656C-ADA2-2A98C23FBA7B}"/>
                </a:ext>
              </a:extLst>
            </p:cNvPr>
            <p:cNvSpPr/>
            <p:nvPr/>
          </p:nvSpPr>
          <p:spPr>
            <a:xfrm>
              <a:off x="4662931" y="2033826"/>
              <a:ext cx="1703116" cy="1127193"/>
            </a:xfrm>
            <a:prstGeom prst="wedgeEllipseCallout">
              <a:avLst>
                <a:gd name="adj1" fmla="val -42261"/>
                <a:gd name="adj2" fmla="val 62606"/>
              </a:avLst>
            </a:prstGeom>
            <a:solidFill>
              <a:srgbClr val="8ECC3E"/>
            </a:solidFill>
            <a:effectLst/>
            <a:scene3d>
              <a:camera prst="orthographicFront">
                <a:rot lat="0" lon="0" rev="0"/>
              </a:camera>
              <a:lightRig rig="threePt" dir="t">
                <a:rot lat="0" lon="0" rev="1200000"/>
              </a:lightRig>
            </a:scene3d>
            <a:sp3d/>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000" dirty="0">
                <a:solidFill>
                  <a:srgbClr val="59BE9C"/>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3F8E4537-0F61-8AA6-A030-67F45B852CD6}"/>
                </a:ext>
              </a:extLst>
            </p:cNvPr>
            <p:cNvSpPr txBox="1"/>
            <p:nvPr/>
          </p:nvSpPr>
          <p:spPr bwMode="auto">
            <a:xfrm>
              <a:off x="4671102" y="2023629"/>
              <a:ext cx="1686774" cy="1105917"/>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Autofit/>
            </a:bodyPr>
            <a:lstStyle/>
            <a:p>
              <a:pPr algn="ctr">
                <a:lnSpc>
                  <a:spcPts val="2000"/>
                </a:lnSpc>
                <a:spcBef>
                  <a:spcPts val="500"/>
                </a:spcBef>
                <a:spcAft>
                  <a:spcPts val="500"/>
                </a:spcAft>
                <a:buClr>
                  <a:srgbClr val="C10C21"/>
                </a:buClr>
              </a:pPr>
              <a:r>
                <a:rPr lang="en-US" sz="1600" b="1" i="1" dirty="0">
                  <a:solidFill>
                    <a:schemeClr val="bg1"/>
                  </a:solidFill>
                  <a:latin typeface="Arial" panose="020B0604020202020204" pitchFamily="34" charset="0"/>
                  <a:cs typeface="Arial" panose="020B0604020202020204" pitchFamily="34" charset="0"/>
                </a:rPr>
                <a:t>It’s a burden on </a:t>
              </a:r>
              <a:br>
                <a:rPr lang="en-US" sz="1600" b="1" i="1" dirty="0">
                  <a:solidFill>
                    <a:schemeClr val="bg1"/>
                  </a:solidFill>
                  <a:latin typeface="Arial" panose="020B0604020202020204" pitchFamily="34" charset="0"/>
                  <a:cs typeface="Arial" panose="020B0604020202020204" pitchFamily="34" charset="0"/>
                </a:rPr>
              </a:br>
              <a:r>
                <a:rPr lang="en-US" sz="1600" b="1" i="1" dirty="0">
                  <a:solidFill>
                    <a:schemeClr val="bg1"/>
                  </a:solidFill>
                  <a:latin typeface="Arial" panose="020B0604020202020204" pitchFamily="34" charset="0"/>
                  <a:cs typeface="Arial" panose="020B0604020202020204" pitchFamily="34" charset="0"/>
                </a:rPr>
                <a:t>the family, they are going </a:t>
              </a:r>
              <a:br>
                <a:rPr lang="en-US" sz="1600" b="1" i="1" dirty="0">
                  <a:solidFill>
                    <a:schemeClr val="bg1"/>
                  </a:solidFill>
                  <a:latin typeface="Arial" panose="020B0604020202020204" pitchFamily="34" charset="0"/>
                  <a:cs typeface="Arial" panose="020B0604020202020204" pitchFamily="34" charset="0"/>
                </a:rPr>
              </a:br>
              <a:r>
                <a:rPr lang="en-US" sz="1600" b="1" i="1" dirty="0">
                  <a:solidFill>
                    <a:schemeClr val="bg1"/>
                  </a:solidFill>
                  <a:latin typeface="Arial" panose="020B0604020202020204" pitchFamily="34" charset="0"/>
                  <a:cs typeface="Arial" panose="020B0604020202020204" pitchFamily="34" charset="0"/>
                </a:rPr>
                <a:t>without essentials… It’s a choice </a:t>
              </a:r>
              <a:br>
                <a:rPr lang="en-US" sz="1600" b="1" i="1" dirty="0">
                  <a:solidFill>
                    <a:schemeClr val="bg1"/>
                  </a:solidFill>
                  <a:latin typeface="Arial" panose="020B0604020202020204" pitchFamily="34" charset="0"/>
                  <a:cs typeface="Arial" panose="020B0604020202020204" pitchFamily="34" charset="0"/>
                </a:rPr>
              </a:br>
              <a:r>
                <a:rPr lang="en-US" sz="1600" b="1" i="1" dirty="0">
                  <a:solidFill>
                    <a:schemeClr val="bg1"/>
                  </a:solidFill>
                  <a:latin typeface="Arial" panose="020B0604020202020204" pitchFamily="34" charset="0"/>
                  <a:cs typeface="Arial" panose="020B0604020202020204" pitchFamily="34" charset="0"/>
                </a:rPr>
                <a:t>between buying bread or fags…. </a:t>
              </a:r>
              <a:br>
                <a:rPr lang="en-US" sz="1600" b="1" i="1" dirty="0">
                  <a:solidFill>
                    <a:schemeClr val="bg1"/>
                  </a:solidFill>
                  <a:latin typeface="Arial" panose="020B0604020202020204" pitchFamily="34" charset="0"/>
                  <a:cs typeface="Arial" panose="020B0604020202020204" pitchFamily="34" charset="0"/>
                </a:rPr>
              </a:br>
              <a:r>
                <a:rPr lang="en-US" sz="1600" b="1" i="1" dirty="0">
                  <a:solidFill>
                    <a:schemeClr val="bg1"/>
                  </a:solidFill>
                  <a:latin typeface="Arial" panose="020B0604020202020204" pitchFamily="34" charset="0"/>
                  <a:cs typeface="Arial" panose="020B0604020202020204" pitchFamily="34" charset="0"/>
                </a:rPr>
                <a:t>So the family don’t have </a:t>
              </a:r>
              <a:br>
                <a:rPr lang="en-US" sz="1600" b="1" i="1" dirty="0">
                  <a:solidFill>
                    <a:schemeClr val="bg1"/>
                  </a:solidFill>
                  <a:latin typeface="Arial" panose="020B0604020202020204" pitchFamily="34" charset="0"/>
                  <a:cs typeface="Arial" panose="020B0604020202020204" pitchFamily="34" charset="0"/>
                </a:rPr>
              </a:br>
              <a:r>
                <a:rPr lang="en-US" sz="1600" b="1" i="1" dirty="0">
                  <a:solidFill>
                    <a:schemeClr val="bg1"/>
                  </a:solidFill>
                  <a:latin typeface="Arial" panose="020B0604020202020204" pitchFamily="34" charset="0"/>
                  <a:cs typeface="Arial" panose="020B0604020202020204" pitchFamily="34" charset="0"/>
                </a:rPr>
                <a:t>breakfast some days</a:t>
              </a:r>
              <a:endParaRPr kumimoji="0" lang="en-US" sz="1600" b="1" i="1"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endParaRPr>
            </a:p>
          </p:txBody>
        </p:sp>
      </p:grpSp>
      <p:grpSp>
        <p:nvGrpSpPr>
          <p:cNvPr id="11" name="4">
            <a:extLst>
              <a:ext uri="{FF2B5EF4-FFF2-40B4-BE49-F238E27FC236}">
                <a16:creationId xmlns:a16="http://schemas.microsoft.com/office/drawing/2014/main" id="{466E4D2A-3006-7697-39D2-D94526D4E345}"/>
              </a:ext>
            </a:extLst>
          </p:cNvPr>
          <p:cNvGrpSpPr/>
          <p:nvPr/>
        </p:nvGrpSpPr>
        <p:grpSpPr>
          <a:xfrm>
            <a:off x="5716745" y="3498425"/>
            <a:ext cx="2742769" cy="1531041"/>
            <a:chOff x="6338615" y="3958107"/>
            <a:chExt cx="2027373" cy="1365072"/>
          </a:xfrm>
        </p:grpSpPr>
        <p:sp>
          <p:nvSpPr>
            <p:cNvPr id="12" name="Oval Callout 11">
              <a:extLst>
                <a:ext uri="{FF2B5EF4-FFF2-40B4-BE49-F238E27FC236}">
                  <a16:creationId xmlns:a16="http://schemas.microsoft.com/office/drawing/2014/main" id="{FFD66E41-F948-193C-9589-0ACCFD36DA30}"/>
                </a:ext>
              </a:extLst>
            </p:cNvPr>
            <p:cNvSpPr/>
            <p:nvPr/>
          </p:nvSpPr>
          <p:spPr>
            <a:xfrm>
              <a:off x="6338615" y="3981379"/>
              <a:ext cx="2027373" cy="1341800"/>
            </a:xfrm>
            <a:prstGeom prst="wedgeEllipseCallout">
              <a:avLst>
                <a:gd name="adj1" fmla="val -42261"/>
                <a:gd name="adj2" fmla="val 62606"/>
              </a:avLst>
            </a:prstGeom>
            <a:solidFill>
              <a:srgbClr val="896DAD"/>
            </a:solidFill>
            <a:effectLst/>
            <a:scene3d>
              <a:camera prst="orthographicFront">
                <a:rot lat="0" lon="0" rev="0"/>
              </a:camera>
              <a:lightRig rig="threePt" dir="t">
                <a:rot lat="0" lon="0" rev="1200000"/>
              </a:lightRig>
            </a:scene3d>
            <a:sp3d/>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000"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3E447529-E8A0-73C4-3D23-78D7963BEF52}"/>
                </a:ext>
              </a:extLst>
            </p:cNvPr>
            <p:cNvSpPr txBox="1"/>
            <p:nvPr/>
          </p:nvSpPr>
          <p:spPr bwMode="auto">
            <a:xfrm>
              <a:off x="6379341" y="3958107"/>
              <a:ext cx="1945920" cy="1316420"/>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Autofit/>
            </a:bodyPr>
            <a:lstStyle/>
            <a:p>
              <a:pPr algn="ctr">
                <a:lnSpc>
                  <a:spcPts val="2000"/>
                </a:lnSpc>
                <a:spcBef>
                  <a:spcPts val="500"/>
                </a:spcBef>
                <a:spcAft>
                  <a:spcPts val="500"/>
                </a:spcAft>
                <a:buClr>
                  <a:srgbClr val="C10C21"/>
                </a:buClr>
              </a:pPr>
              <a:r>
                <a:rPr lang="en-US" sz="1600" b="1" i="1" dirty="0">
                  <a:solidFill>
                    <a:schemeClr val="bg1"/>
                  </a:solidFill>
                  <a:latin typeface="Arial" panose="020B0604020202020204" pitchFamily="34" charset="0"/>
                  <a:cs typeface="Arial" panose="020B0604020202020204" pitchFamily="34" charset="0"/>
                </a:rPr>
                <a:t>I feel so rich </a:t>
              </a:r>
              <a:br>
                <a:rPr lang="en-US" sz="1600" b="1" i="1" dirty="0">
                  <a:solidFill>
                    <a:schemeClr val="bg1"/>
                  </a:solidFill>
                  <a:latin typeface="Arial" panose="020B0604020202020204" pitchFamily="34" charset="0"/>
                  <a:cs typeface="Arial" panose="020B0604020202020204" pitchFamily="34" charset="0"/>
                </a:rPr>
              </a:br>
              <a:r>
                <a:rPr lang="en-US" sz="1600" b="1" i="1" dirty="0">
                  <a:solidFill>
                    <a:schemeClr val="bg1"/>
                  </a:solidFill>
                  <a:latin typeface="Arial" panose="020B0604020202020204" pitchFamily="34" charset="0"/>
                  <a:cs typeface="Arial" panose="020B0604020202020204" pitchFamily="34" charset="0"/>
                </a:rPr>
                <a:t>these days, the richest </a:t>
              </a:r>
              <a:br>
                <a:rPr lang="en-US" sz="1600" b="1" i="1" dirty="0">
                  <a:solidFill>
                    <a:schemeClr val="bg1"/>
                  </a:solidFill>
                  <a:latin typeface="Arial" panose="020B0604020202020204" pitchFamily="34" charset="0"/>
                  <a:cs typeface="Arial" panose="020B0604020202020204" pitchFamily="34" charset="0"/>
                </a:rPr>
              </a:br>
              <a:r>
                <a:rPr lang="en-US" sz="1600" b="1" i="1" dirty="0">
                  <a:solidFill>
                    <a:schemeClr val="bg1"/>
                  </a:solidFill>
                  <a:latin typeface="Arial" panose="020B0604020202020204" pitchFamily="34" charset="0"/>
                  <a:cs typeface="Arial" panose="020B0604020202020204" pitchFamily="34" charset="0"/>
                </a:rPr>
                <a:t>I have ever been</a:t>
              </a:r>
              <a:endParaRPr kumimoji="0" lang="en-US" sz="1600" b="1" i="1"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endParaRPr>
            </a:p>
          </p:txBody>
        </p:sp>
      </p:grpSp>
      <p:grpSp>
        <p:nvGrpSpPr>
          <p:cNvPr id="14" name="2">
            <a:extLst>
              <a:ext uri="{FF2B5EF4-FFF2-40B4-BE49-F238E27FC236}">
                <a16:creationId xmlns:a16="http://schemas.microsoft.com/office/drawing/2014/main" id="{60C17931-7A67-5C92-8294-4138293DC16A}"/>
              </a:ext>
            </a:extLst>
          </p:cNvPr>
          <p:cNvGrpSpPr/>
          <p:nvPr/>
        </p:nvGrpSpPr>
        <p:grpSpPr>
          <a:xfrm>
            <a:off x="5564144" y="1674096"/>
            <a:ext cx="2478220" cy="1504940"/>
            <a:chOff x="6555307" y="2294020"/>
            <a:chExt cx="2027373" cy="1347950"/>
          </a:xfrm>
        </p:grpSpPr>
        <p:sp>
          <p:nvSpPr>
            <p:cNvPr id="15" name="Oval Callout 14">
              <a:extLst>
                <a:ext uri="{FF2B5EF4-FFF2-40B4-BE49-F238E27FC236}">
                  <a16:creationId xmlns:a16="http://schemas.microsoft.com/office/drawing/2014/main" id="{A82B52DD-DAC5-2E0A-3B61-8C1E6D3664F9}"/>
                </a:ext>
              </a:extLst>
            </p:cNvPr>
            <p:cNvSpPr/>
            <p:nvPr/>
          </p:nvSpPr>
          <p:spPr>
            <a:xfrm>
              <a:off x="6555307" y="2300170"/>
              <a:ext cx="2027373" cy="1341800"/>
            </a:xfrm>
            <a:prstGeom prst="wedgeEllipseCallout">
              <a:avLst>
                <a:gd name="adj1" fmla="val -42261"/>
                <a:gd name="adj2" fmla="val 62606"/>
              </a:avLst>
            </a:prstGeom>
            <a:solidFill>
              <a:srgbClr val="F79645"/>
            </a:solidFill>
            <a:effectLst/>
            <a:scene3d>
              <a:camera prst="orthographicFront">
                <a:rot lat="0" lon="0" rev="0"/>
              </a:camera>
              <a:lightRig rig="threePt" dir="t">
                <a:rot lat="0" lon="0" rev="1200000"/>
              </a:lightRig>
            </a:scene3d>
            <a:sp3d/>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000"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652A5C4F-10E7-BAF8-E79C-041090BD3CC3}"/>
                </a:ext>
              </a:extLst>
            </p:cNvPr>
            <p:cNvSpPr txBox="1"/>
            <p:nvPr/>
          </p:nvSpPr>
          <p:spPr bwMode="auto">
            <a:xfrm>
              <a:off x="6576530" y="2294020"/>
              <a:ext cx="1998267" cy="1347950"/>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Autofit/>
            </a:bodyPr>
            <a:lstStyle/>
            <a:p>
              <a:pPr algn="ctr">
                <a:lnSpc>
                  <a:spcPts val="2000"/>
                </a:lnSpc>
                <a:spcBef>
                  <a:spcPts val="500"/>
                </a:spcBef>
                <a:spcAft>
                  <a:spcPts val="500"/>
                </a:spcAft>
                <a:buClr>
                  <a:srgbClr val="C10C21"/>
                </a:buClr>
              </a:pPr>
              <a:r>
                <a:rPr lang="en-US" sz="1600" b="1" i="1" dirty="0">
                  <a:solidFill>
                    <a:schemeClr val="bg1"/>
                  </a:solidFill>
                  <a:latin typeface="Arial" panose="020B0604020202020204" pitchFamily="34" charset="0"/>
                  <a:cs typeface="Arial" panose="020B0604020202020204" pitchFamily="34" charset="0"/>
                </a:rPr>
                <a:t>For the first time </a:t>
              </a:r>
              <a:br>
                <a:rPr lang="en-US" sz="1600" b="1" i="1" dirty="0">
                  <a:solidFill>
                    <a:schemeClr val="bg1"/>
                  </a:solidFill>
                  <a:latin typeface="Arial" panose="020B0604020202020204" pitchFamily="34" charset="0"/>
                  <a:cs typeface="Arial" panose="020B0604020202020204" pitchFamily="34" charset="0"/>
                </a:rPr>
              </a:br>
              <a:r>
                <a:rPr lang="en-US" sz="1600" b="1" i="1" dirty="0">
                  <a:solidFill>
                    <a:schemeClr val="bg1"/>
                  </a:solidFill>
                  <a:latin typeface="Arial" panose="020B0604020202020204" pitchFamily="34" charset="0"/>
                  <a:cs typeface="Arial" panose="020B0604020202020204" pitchFamily="34" charset="0"/>
                </a:rPr>
                <a:t>in my life I feel I can </a:t>
              </a:r>
              <a:br>
                <a:rPr lang="en-US" sz="1600" b="1" i="1" dirty="0">
                  <a:solidFill>
                    <a:schemeClr val="bg1"/>
                  </a:solidFill>
                  <a:latin typeface="Arial" panose="020B0604020202020204" pitchFamily="34" charset="0"/>
                  <a:cs typeface="Arial" panose="020B0604020202020204" pitchFamily="34" charset="0"/>
                </a:rPr>
              </a:br>
              <a:r>
                <a:rPr lang="en-US" sz="1600" b="1" i="1" dirty="0">
                  <a:solidFill>
                    <a:schemeClr val="bg1"/>
                  </a:solidFill>
                  <a:latin typeface="Arial" panose="020B0604020202020204" pitchFamily="34" charset="0"/>
                  <a:cs typeface="Arial" panose="020B0604020202020204" pitchFamily="34" charset="0"/>
                </a:rPr>
                <a:t>do anything</a:t>
              </a:r>
              <a:endParaRPr kumimoji="0" lang="en-US" sz="1600" b="1" i="1"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endParaRPr>
            </a:p>
          </p:txBody>
        </p:sp>
      </p:grpSp>
      <p:sp>
        <p:nvSpPr>
          <p:cNvPr id="17" name="Text Placeholder 3">
            <a:extLst>
              <a:ext uri="{FF2B5EF4-FFF2-40B4-BE49-F238E27FC236}">
                <a16:creationId xmlns:a16="http://schemas.microsoft.com/office/drawing/2014/main" id="{2DECF301-A13D-4ACD-ACE8-16323D180871}"/>
              </a:ext>
            </a:extLst>
          </p:cNvPr>
          <p:cNvSpPr txBox="1">
            <a:spLocks/>
          </p:cNvSpPr>
          <p:nvPr/>
        </p:nvSpPr>
        <p:spPr bwMode="auto">
          <a:xfrm>
            <a:off x="2325188" y="5557029"/>
            <a:ext cx="6212915" cy="54112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100" dirty="0">
                <a:latin typeface="Arial" panose="020B0604020202020204" pitchFamily="34" charset="0"/>
                <a:cs typeface="Arial" panose="020B0604020202020204" pitchFamily="34" charset="0"/>
              </a:rPr>
              <a:t>Source: Ratschen et al. 2008;2009</a:t>
            </a:r>
          </a:p>
        </p:txBody>
      </p:sp>
      <p:sp>
        <p:nvSpPr>
          <p:cNvPr id="4" name="Footer Placeholder 4">
            <a:extLst>
              <a:ext uri="{FF2B5EF4-FFF2-40B4-BE49-F238E27FC236}">
                <a16:creationId xmlns:a16="http://schemas.microsoft.com/office/drawing/2014/main" id="{4F8425B1-A4A3-1ADD-C0AD-BDCC5A262F13}"/>
              </a:ext>
            </a:extLst>
          </p:cNvPr>
          <p:cNvSpPr txBox="1">
            <a:spLocks/>
          </p:cNvSpPr>
          <p:nvPr/>
        </p:nvSpPr>
        <p:spPr>
          <a:xfrm>
            <a:off x="455431" y="6431776"/>
            <a:ext cx="7866330" cy="365125"/>
          </a:xfrm>
          <a:prstGeom prst="rect">
            <a:avLst/>
          </a:prstGeom>
        </p:spPr>
        <p:txBody>
          <a:bodyPr/>
          <a:lstStyle>
            <a:defPPr>
              <a:defRPr lang="en-US"/>
            </a:defPPr>
            <a:lvl1pPr algn="l" defTabSz="457200" rtl="0" fontAlgn="base">
              <a:spcBef>
                <a:spcPct val="0"/>
              </a:spcBef>
              <a:spcAft>
                <a:spcPct val="0"/>
              </a:spcAft>
              <a:defRPr sz="1000" b="0" i="0" kern="1200">
                <a:solidFill>
                  <a:schemeClr val="tx1"/>
                </a:solidFill>
                <a:latin typeface="Arial" panose="020B0604020202020204" pitchFamily="34" charset="0"/>
                <a:ea typeface="Geneva" pitchFamily="-109" charset="0"/>
                <a:cs typeface="Arial" panose="020B0604020202020204" pitchFamily="34"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r>
              <a:rPr lang="en-US" b="1"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2222076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1000"/>
                            </p:stCondLst>
                            <p:childTnLst>
                              <p:par>
                                <p:cTn id="9" presetID="10" presetClass="entr" presetSubtype="0" fill="hold" nodeType="afterEffect">
                                  <p:stCondLst>
                                    <p:cond delay="50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2000"/>
                            </p:stCondLst>
                            <p:childTnLst>
                              <p:par>
                                <p:cTn id="13" presetID="10" presetClass="entr" presetSubtype="0" fill="hold" nodeType="afterEffect">
                                  <p:stCondLst>
                                    <p:cond delay="50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3000"/>
                            </p:stCondLst>
                            <p:childTnLst>
                              <p:par>
                                <p:cTn id="17" presetID="10" presetClass="entr" presetSubtype="0" fill="hold" nodeType="afterEffect">
                                  <p:stCondLst>
                                    <p:cond delay="5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4000"/>
                            </p:stCondLst>
                            <p:childTnLst>
                              <p:par>
                                <p:cTn id="21" presetID="10" presetClass="entr" presetSubtype="0" fill="hold" grpId="0" nodeType="afterEffect">
                                  <p:stCondLst>
                                    <p:cond delay="50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C9225D-04E1-B763-9FEF-D213CE428260}"/>
              </a:ext>
            </a:extLst>
          </p:cNvPr>
          <p:cNvSpPr txBox="1"/>
          <p:nvPr/>
        </p:nvSpPr>
        <p:spPr bwMode="auto">
          <a:xfrm>
            <a:off x="773157" y="2007389"/>
            <a:ext cx="7597685" cy="674700"/>
          </a:xfrm>
          <a:prstGeom prst="rect">
            <a:avLst/>
          </a:prstGeom>
          <a:noFill/>
          <a:ln w="9525">
            <a:noFill/>
            <a:miter lim="800000"/>
            <a:headEnd/>
            <a:tailE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ts val="4400"/>
              </a:lnSpc>
              <a:spcBef>
                <a:spcPts val="0"/>
              </a:spcBef>
              <a:spcAft>
                <a:spcPts val="3000"/>
              </a:spcAft>
              <a:buClr>
                <a:srgbClr val="C10C21"/>
              </a:buClr>
            </a:pPr>
            <a:r>
              <a:rPr lang="en-US" sz="3200" b="1" dirty="0">
                <a:solidFill>
                  <a:schemeClr val="bg1"/>
                </a:solidFill>
                <a:effectLst>
                  <a:outerShdw blurRad="254000" dist="63500" dir="5400000" algn="ctr" rotWithShape="0">
                    <a:srgbClr val="000000">
                      <a:alpha val="25000"/>
                    </a:srgbClr>
                  </a:outerShdw>
                </a:effectLst>
                <a:latin typeface="+mn-lt"/>
                <a:cs typeface="Segoe UI"/>
              </a:rPr>
              <a:t>Reflective exercise: </a:t>
            </a:r>
          </a:p>
          <a:p>
            <a:pPr algn="ctr">
              <a:spcBef>
                <a:spcPts val="0"/>
              </a:spcBef>
              <a:spcAft>
                <a:spcPts val="0"/>
              </a:spcAft>
              <a:buClr>
                <a:srgbClr val="C10C21"/>
              </a:buClr>
            </a:pPr>
            <a:r>
              <a:rPr lang="en-US" sz="2400" b="1" dirty="0">
                <a:solidFill>
                  <a:schemeClr val="bg1"/>
                </a:solidFill>
                <a:effectLst>
                  <a:outerShdw blurRad="254000" dist="63500" dir="5400000" algn="ctr" rotWithShape="0">
                    <a:srgbClr val="000000">
                      <a:alpha val="25000"/>
                    </a:srgbClr>
                  </a:outerShdw>
                </a:effectLst>
                <a:latin typeface="+mn-lt"/>
                <a:cs typeface="Segoe UI"/>
              </a:rPr>
              <a:t>What is behind these staff attitudes and beliefs?</a:t>
            </a:r>
            <a:endParaRPr lang="en-US" sz="2400" dirty="0">
              <a:solidFill>
                <a:schemeClr val="accent3"/>
              </a:solidFill>
              <a:effectLst>
                <a:outerShdw blurRad="254000" dist="63500" dir="5400000" algn="ctr" rotWithShape="0">
                  <a:srgbClr val="000000">
                    <a:alpha val="25000"/>
                  </a:srgbClr>
                </a:outerShdw>
              </a:effectLst>
              <a:latin typeface="+mn-lt"/>
              <a:cs typeface="Segoe UI"/>
            </a:endParaRPr>
          </a:p>
        </p:txBody>
      </p:sp>
    </p:spTree>
    <p:extLst>
      <p:ext uri="{BB962C8B-B14F-4D97-AF65-F5344CB8AC3E}">
        <p14:creationId xmlns:p14="http://schemas.microsoft.com/office/powerpoint/2010/main" val="1434478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FF9BE7-6265-746F-486F-7025DD0D7BCE}"/>
              </a:ext>
            </a:extLst>
          </p:cNvPr>
          <p:cNvSpPr>
            <a:spLocks noGrp="1"/>
          </p:cNvSpPr>
          <p:nvPr>
            <p:ph type="title"/>
          </p:nvPr>
        </p:nvSpPr>
        <p:spPr>
          <a:xfrm>
            <a:off x="571500" y="152400"/>
            <a:ext cx="7962900" cy="1066800"/>
          </a:xfrm>
        </p:spPr>
        <p:txBody>
          <a:bodyPr/>
          <a:lstStyle/>
          <a:p>
            <a:r>
              <a:rPr lang="en-US" dirty="0"/>
              <a:t>Addressing concerns: violence and fires </a:t>
            </a:r>
          </a:p>
        </p:txBody>
      </p:sp>
      <p:sp>
        <p:nvSpPr>
          <p:cNvPr id="3" name="Content Placeholder 2">
            <a:extLst>
              <a:ext uri="{FF2B5EF4-FFF2-40B4-BE49-F238E27FC236}">
                <a16:creationId xmlns:a16="http://schemas.microsoft.com/office/drawing/2014/main" id="{885D08BF-4E4D-DCC4-D8C9-50E150A7646B}"/>
              </a:ext>
            </a:extLst>
          </p:cNvPr>
          <p:cNvSpPr>
            <a:spLocks noGrp="1"/>
          </p:cNvSpPr>
          <p:nvPr>
            <p:ph idx="1"/>
          </p:nvPr>
        </p:nvSpPr>
        <p:spPr>
          <a:xfrm>
            <a:off x="603438" y="1720495"/>
            <a:ext cx="8226136" cy="4191000"/>
          </a:xfrm>
        </p:spPr>
        <p:txBody>
          <a:bodyPr/>
          <a:lstStyle/>
          <a:p>
            <a:pPr marL="0" indent="0">
              <a:buNone/>
            </a:pPr>
            <a:r>
              <a:rPr lang="en-US" b="1" dirty="0">
                <a:solidFill>
                  <a:schemeClr val="accent2">
                    <a:lumMod val="75000"/>
                  </a:schemeClr>
                </a:solidFill>
                <a:latin typeface="Arial"/>
                <a:cs typeface="Arial"/>
              </a:rPr>
              <a:t>Following introduction of comprehensive smokefree policy: </a:t>
            </a:r>
            <a:endParaRPr lang="en-US" sz="1000" b="1" dirty="0">
              <a:solidFill>
                <a:schemeClr val="accent3">
                  <a:lumMod val="75000"/>
                </a:schemeClr>
              </a:solidFill>
            </a:endParaRPr>
          </a:p>
          <a:p>
            <a:pPr marL="0" indent="0">
              <a:buNone/>
            </a:pPr>
            <a:r>
              <a:rPr lang="en-US" b="1" dirty="0">
                <a:solidFill>
                  <a:schemeClr val="accent3">
                    <a:lumMod val="75000"/>
                  </a:schemeClr>
                </a:solidFill>
                <a:latin typeface="Arial"/>
                <a:cs typeface="Arial"/>
              </a:rPr>
              <a:t>Less violence </a:t>
            </a:r>
            <a:endParaRPr lang="en-US" b="1" dirty="0">
              <a:solidFill>
                <a:schemeClr val="accent3">
                  <a:lumMod val="75000"/>
                </a:schemeClr>
              </a:solidFill>
            </a:endParaRPr>
          </a:p>
          <a:p>
            <a:pPr marL="342900" indent="-342900">
              <a:buClr>
                <a:srgbClr val="009A9E"/>
              </a:buClr>
              <a:buFont typeface="Century Gothic" panose="020B0502020202020204" pitchFamily="34" charset="0"/>
              <a:buChar char="■"/>
            </a:pPr>
            <a:r>
              <a:rPr lang="en-US" b="1" dirty="0">
                <a:solidFill>
                  <a:schemeClr val="accent3">
                    <a:lumMod val="75000"/>
                  </a:schemeClr>
                </a:solidFill>
                <a:latin typeface="Arial"/>
                <a:cs typeface="Arial"/>
              </a:rPr>
              <a:t>39% </a:t>
            </a:r>
            <a:r>
              <a:rPr lang="en-US" b="1" dirty="0">
                <a:solidFill>
                  <a:srgbClr val="009A9E"/>
                </a:solidFill>
                <a:latin typeface="Arial"/>
                <a:cs typeface="Arial"/>
              </a:rPr>
              <a:t>reduction</a:t>
            </a:r>
            <a:r>
              <a:rPr lang="en-US" dirty="0">
                <a:latin typeface="Arial"/>
                <a:cs typeface="Arial"/>
              </a:rPr>
              <a:t> in number of assaults towards staff and patients per month </a:t>
            </a:r>
          </a:p>
          <a:p>
            <a:pPr marL="342900" indent="-342900">
              <a:buClr>
                <a:srgbClr val="009A9E"/>
              </a:buClr>
              <a:buFont typeface="Century Gothic" panose="020B0502020202020204" pitchFamily="34" charset="0"/>
              <a:buChar char="■"/>
            </a:pPr>
            <a:r>
              <a:rPr lang="en-CA" dirty="0">
                <a:latin typeface="Arial"/>
                <a:ea typeface="Times New Roman" panose="02020603050405020304" pitchFamily="18" charset="0"/>
                <a:cs typeface="Arial"/>
              </a:rPr>
              <a:t>Effective use of stop smoking aids</a:t>
            </a:r>
            <a:r>
              <a:rPr lang="en-CA" dirty="0">
                <a:effectLst/>
                <a:latin typeface="Arial"/>
                <a:ea typeface="Times New Roman" panose="02020603050405020304" pitchFamily="18" charset="0"/>
                <a:cs typeface="Arial"/>
              </a:rPr>
              <a:t> can reduce need for tranquiliser meds</a:t>
            </a:r>
            <a:endParaRPr lang="en-US" b="1" dirty="0">
              <a:solidFill>
                <a:schemeClr val="accent3">
                  <a:lumMod val="75000"/>
                </a:schemeClr>
              </a:solidFill>
            </a:endParaRPr>
          </a:p>
          <a:p>
            <a:pPr marL="0" indent="0">
              <a:buNone/>
            </a:pPr>
            <a:endParaRPr lang="en-US" b="1" dirty="0">
              <a:solidFill>
                <a:schemeClr val="accent3">
                  <a:lumMod val="75000"/>
                </a:schemeClr>
              </a:solidFill>
              <a:latin typeface="Arial"/>
              <a:cs typeface="Arial"/>
            </a:endParaRPr>
          </a:p>
          <a:p>
            <a:pPr marL="0" indent="0">
              <a:buNone/>
            </a:pPr>
            <a:r>
              <a:rPr lang="en-US" b="1" dirty="0">
                <a:solidFill>
                  <a:schemeClr val="accent3">
                    <a:lumMod val="75000"/>
                  </a:schemeClr>
                </a:solidFill>
                <a:latin typeface="Arial"/>
                <a:cs typeface="Arial"/>
              </a:rPr>
              <a:t>Fire incidents</a:t>
            </a:r>
          </a:p>
          <a:p>
            <a:pPr marL="285750" indent="-285750">
              <a:buClr>
                <a:srgbClr val="009A9E"/>
              </a:buClr>
              <a:buFont typeface="Century Gothic" panose="020B0502020202020204" pitchFamily="34" charset="0"/>
              <a:buChar char="■"/>
            </a:pPr>
            <a:r>
              <a:rPr lang="en-US" dirty="0">
                <a:latin typeface="Arial"/>
                <a:cs typeface="Arial"/>
              </a:rPr>
              <a:t>No significant effect on fires and false alarms </a:t>
            </a:r>
          </a:p>
          <a:p>
            <a:pPr marL="285750" indent="-285750">
              <a:buClr>
                <a:srgbClr val="009A9E"/>
              </a:buClr>
              <a:buFont typeface="Century Gothic" panose="020B0502020202020204" pitchFamily="34" charset="0"/>
              <a:buChar char="■"/>
            </a:pPr>
            <a:r>
              <a:rPr lang="en-US" dirty="0">
                <a:latin typeface="Arial"/>
                <a:cs typeface="Arial"/>
              </a:rPr>
              <a:t>In trusts with less restrictions on vapes, fires reduced by two thirds</a:t>
            </a:r>
            <a:endParaRPr lang="en-US" dirty="0"/>
          </a:p>
        </p:txBody>
      </p:sp>
      <p:sp>
        <p:nvSpPr>
          <p:cNvPr id="5" name="Slide Number Placeholder 4">
            <a:extLst>
              <a:ext uri="{FF2B5EF4-FFF2-40B4-BE49-F238E27FC236}">
                <a16:creationId xmlns:a16="http://schemas.microsoft.com/office/drawing/2014/main" id="{108D1565-78A3-C7A0-8C61-0118DBF2C5EA}"/>
              </a:ext>
            </a:extLst>
          </p:cNvPr>
          <p:cNvSpPr>
            <a:spLocks noGrp="1"/>
          </p:cNvSpPr>
          <p:nvPr>
            <p:ph type="sldNum" sz="quarter" idx="4294967295"/>
          </p:nvPr>
        </p:nvSpPr>
        <p:spPr/>
        <p:txBody>
          <a:bodyPr/>
          <a:lstStyle/>
          <a:p>
            <a:pPr>
              <a:defRPr/>
            </a:pPr>
            <a:endParaRPr lang="en-US" altLang="en-US" dirty="0"/>
          </a:p>
        </p:txBody>
      </p:sp>
      <p:sp>
        <p:nvSpPr>
          <p:cNvPr id="7" name="Footer Placeholder 4">
            <a:extLst>
              <a:ext uri="{FF2B5EF4-FFF2-40B4-BE49-F238E27FC236}">
                <a16:creationId xmlns:a16="http://schemas.microsoft.com/office/drawing/2014/main" id="{2F0143D0-9E04-F56E-B3DB-8A79E09093E3}"/>
              </a:ext>
            </a:extLst>
          </p:cNvPr>
          <p:cNvSpPr txBox="1">
            <a:spLocks/>
          </p:cNvSpPr>
          <p:nvPr/>
        </p:nvSpPr>
        <p:spPr>
          <a:xfrm>
            <a:off x="455431" y="6431776"/>
            <a:ext cx="7866330" cy="365125"/>
          </a:xfrm>
          <a:prstGeom prst="rect">
            <a:avLst/>
          </a:prstGeom>
        </p:spPr>
        <p:txBody>
          <a:bodyPr/>
          <a:lstStyle>
            <a:defPPr>
              <a:defRPr lang="en-US"/>
            </a:defPPr>
            <a:lvl1pPr algn="l" defTabSz="457200" rtl="0" fontAlgn="base">
              <a:spcBef>
                <a:spcPct val="0"/>
              </a:spcBef>
              <a:spcAft>
                <a:spcPct val="0"/>
              </a:spcAft>
              <a:defRPr sz="1000" b="0" i="0" kern="1200">
                <a:solidFill>
                  <a:schemeClr val="tx1"/>
                </a:solidFill>
                <a:latin typeface="Arial" panose="020B0604020202020204" pitchFamily="34" charset="0"/>
                <a:ea typeface="Geneva" pitchFamily="-109" charset="0"/>
                <a:cs typeface="Arial" panose="020B0604020202020204" pitchFamily="34"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r>
              <a:rPr lang="en-US" b="1"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25197110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28A7BC6-2FD5-8217-C478-F59FA482C889}"/>
              </a:ext>
            </a:extLst>
          </p:cNvPr>
          <p:cNvSpPr>
            <a:spLocks noGrp="1"/>
          </p:cNvSpPr>
          <p:nvPr>
            <p:ph type="title"/>
          </p:nvPr>
        </p:nvSpPr>
        <p:spPr>
          <a:xfrm>
            <a:off x="734906" y="256465"/>
            <a:ext cx="7053542" cy="1050398"/>
          </a:xfrm>
        </p:spPr>
        <p:txBody>
          <a:bodyPr/>
          <a:lstStyle/>
          <a:p>
            <a:r>
              <a:rPr lang="en-GB" dirty="0">
                <a:solidFill>
                  <a:schemeClr val="bg2"/>
                </a:solidFill>
                <a:latin typeface="+mn-lt"/>
                <a:cs typeface="Calibri" panose="020F0502020204030204" pitchFamily="34" charset="0"/>
              </a:rPr>
              <a:t>How they should feel…</a:t>
            </a:r>
          </a:p>
        </p:txBody>
      </p:sp>
      <p:sp>
        <p:nvSpPr>
          <p:cNvPr id="8" name="Text Placeholder 7">
            <a:extLst>
              <a:ext uri="{FF2B5EF4-FFF2-40B4-BE49-F238E27FC236}">
                <a16:creationId xmlns:a16="http://schemas.microsoft.com/office/drawing/2014/main" id="{35417A2A-C36B-AE4E-77B0-2E3081D7637E}"/>
              </a:ext>
            </a:extLst>
          </p:cNvPr>
          <p:cNvSpPr>
            <a:spLocks noGrp="1"/>
          </p:cNvSpPr>
          <p:nvPr>
            <p:ph type="body" idx="1"/>
          </p:nvPr>
        </p:nvSpPr>
        <p:spPr>
          <a:xfrm>
            <a:off x="819530" y="1447675"/>
            <a:ext cx="3297254" cy="432197"/>
          </a:xfrm>
        </p:spPr>
        <p:txBody>
          <a:bodyPr>
            <a:normAutofit fontScale="85000" lnSpcReduction="10000"/>
          </a:bodyPr>
          <a:lstStyle/>
          <a:p>
            <a:r>
              <a:rPr lang="en-GB" sz="2700" dirty="0">
                <a:solidFill>
                  <a:schemeClr val="accent4">
                    <a:lumMod val="75000"/>
                    <a:lumOff val="25000"/>
                  </a:schemeClr>
                </a:solidFill>
                <a:latin typeface="+mn-lt"/>
                <a:cs typeface="Calibri" panose="020F0502020204030204" pitchFamily="34" charset="0"/>
              </a:rPr>
              <a:t>Patient</a:t>
            </a:r>
            <a:r>
              <a:rPr lang="en-GB" sz="2400" dirty="0">
                <a:solidFill>
                  <a:schemeClr val="accent4">
                    <a:lumMod val="75000"/>
                    <a:lumOff val="25000"/>
                  </a:schemeClr>
                </a:solidFill>
                <a:latin typeface="Calibri" panose="020F0502020204030204" pitchFamily="34" charset="0"/>
                <a:cs typeface="Calibri" panose="020F0502020204030204" pitchFamily="34" charset="0"/>
              </a:rPr>
              <a:t> </a:t>
            </a:r>
          </a:p>
        </p:txBody>
      </p:sp>
      <p:sp>
        <p:nvSpPr>
          <p:cNvPr id="6" name="Content Placeholder 5">
            <a:extLst>
              <a:ext uri="{FF2B5EF4-FFF2-40B4-BE49-F238E27FC236}">
                <a16:creationId xmlns:a16="http://schemas.microsoft.com/office/drawing/2014/main" id="{6F59557C-E8D0-9233-6FAE-2CB6D55E3959}"/>
              </a:ext>
            </a:extLst>
          </p:cNvPr>
          <p:cNvSpPr>
            <a:spLocks noGrp="1"/>
          </p:cNvSpPr>
          <p:nvPr>
            <p:ph sz="half" idx="2"/>
          </p:nvPr>
        </p:nvSpPr>
        <p:spPr>
          <a:xfrm>
            <a:off x="795312" y="1952666"/>
            <a:ext cx="3994951" cy="2806304"/>
          </a:xfrm>
        </p:spPr>
        <p:txBody>
          <a:bodyPr>
            <a:normAutofit fontScale="25000" lnSpcReduction="20000"/>
          </a:bodyPr>
          <a:lstStyle/>
          <a:p>
            <a:r>
              <a:rPr lang="en-GB" sz="7200" dirty="0">
                <a:latin typeface="+mn-lt"/>
                <a:cs typeface="Calibri" panose="020F0502020204030204" pitchFamily="34" charset="0"/>
              </a:rPr>
              <a:t>Understood </a:t>
            </a:r>
          </a:p>
          <a:p>
            <a:r>
              <a:rPr lang="en-GB" sz="7200" dirty="0">
                <a:latin typeface="+mn-lt"/>
                <a:cs typeface="Calibri" panose="020F0502020204030204" pitchFamily="34" charset="0"/>
              </a:rPr>
              <a:t>Reassured</a:t>
            </a:r>
          </a:p>
          <a:p>
            <a:r>
              <a:rPr lang="en-GB" sz="7200" dirty="0">
                <a:latin typeface="+mn-lt"/>
                <a:cs typeface="Calibri" panose="020F0502020204030204" pitchFamily="34" charset="0"/>
              </a:rPr>
              <a:t>Supported</a:t>
            </a:r>
          </a:p>
          <a:p>
            <a:r>
              <a:rPr lang="en-GB" sz="7200" dirty="0">
                <a:latin typeface="+mn-lt"/>
                <a:cs typeface="Calibri" panose="020F0502020204030204" pitchFamily="34" charset="0"/>
              </a:rPr>
              <a:t>Invested </a:t>
            </a:r>
          </a:p>
          <a:p>
            <a:r>
              <a:rPr lang="en-GB" sz="7200" dirty="0">
                <a:latin typeface="+mn-lt"/>
                <a:cs typeface="Calibri" panose="020F0502020204030204" pitchFamily="34" charset="0"/>
              </a:rPr>
              <a:t>Motivated</a:t>
            </a:r>
          </a:p>
          <a:p>
            <a:r>
              <a:rPr lang="en-GB" sz="7200" dirty="0">
                <a:latin typeface="+mn-lt"/>
                <a:cs typeface="Calibri" panose="020F0502020204030204" pitchFamily="34" charset="0"/>
              </a:rPr>
              <a:t>Confident</a:t>
            </a:r>
          </a:p>
          <a:p>
            <a:r>
              <a:rPr lang="en-GB" sz="7200" dirty="0">
                <a:latin typeface="+mn-lt"/>
                <a:cs typeface="Calibri" panose="020F0502020204030204" pitchFamily="34" charset="0"/>
              </a:rPr>
              <a:t>Positive</a:t>
            </a:r>
          </a:p>
          <a:p>
            <a:r>
              <a:rPr lang="en-GB" sz="7200" dirty="0">
                <a:latin typeface="+mn-lt"/>
                <a:cs typeface="Calibri" panose="020F0502020204030204" pitchFamily="34" charset="0"/>
              </a:rPr>
              <a:t>Hopeful</a:t>
            </a:r>
          </a:p>
          <a:p>
            <a:endParaRPr lang="en-GB" sz="8000" dirty="0">
              <a:solidFill>
                <a:schemeClr val="accent5">
                  <a:lumMod val="75000"/>
                </a:schemeClr>
              </a:solidFill>
              <a:latin typeface="+mn-lt"/>
              <a:cs typeface="Calibri" panose="020F0502020204030204" pitchFamily="34" charset="0"/>
            </a:endParaRPr>
          </a:p>
          <a:p>
            <a:endParaRPr lang="en-GB" sz="8000" dirty="0">
              <a:solidFill>
                <a:schemeClr val="accent5">
                  <a:lumMod val="75000"/>
                </a:schemeClr>
              </a:solidFill>
              <a:latin typeface="+mn-lt"/>
              <a:cs typeface="Calibri" panose="020F0502020204030204" pitchFamily="34" charset="0"/>
            </a:endParaRPr>
          </a:p>
          <a:p>
            <a:endParaRPr lang="en-GB" sz="8000" dirty="0">
              <a:solidFill>
                <a:schemeClr val="accent5">
                  <a:lumMod val="75000"/>
                </a:schemeClr>
              </a:solidFill>
              <a:latin typeface="+mn-lt"/>
            </a:endParaRPr>
          </a:p>
          <a:p>
            <a:endParaRPr lang="en-GB" sz="8000" dirty="0">
              <a:solidFill>
                <a:schemeClr val="accent5">
                  <a:lumMod val="75000"/>
                </a:schemeClr>
              </a:solidFill>
              <a:latin typeface="+mn-lt"/>
            </a:endParaRPr>
          </a:p>
          <a:p>
            <a:endParaRPr lang="en-GB" sz="8000" dirty="0">
              <a:solidFill>
                <a:schemeClr val="accent5">
                  <a:lumMod val="75000"/>
                </a:schemeClr>
              </a:solidFill>
              <a:latin typeface="+mn-lt"/>
            </a:endParaRPr>
          </a:p>
          <a:p>
            <a:endParaRPr lang="en-GB" sz="8000" dirty="0">
              <a:solidFill>
                <a:schemeClr val="accent5">
                  <a:lumMod val="75000"/>
                </a:schemeClr>
              </a:solidFill>
              <a:latin typeface="+mn-lt"/>
            </a:endParaRPr>
          </a:p>
          <a:p>
            <a:endParaRPr lang="en-GB" dirty="0">
              <a:latin typeface="+mn-lt"/>
            </a:endParaRPr>
          </a:p>
        </p:txBody>
      </p:sp>
      <p:sp>
        <p:nvSpPr>
          <p:cNvPr id="9" name="Text Placeholder 8">
            <a:extLst>
              <a:ext uri="{FF2B5EF4-FFF2-40B4-BE49-F238E27FC236}">
                <a16:creationId xmlns:a16="http://schemas.microsoft.com/office/drawing/2014/main" id="{D52B0F27-912F-A32E-1AFB-0562C83C094B}"/>
              </a:ext>
            </a:extLst>
          </p:cNvPr>
          <p:cNvSpPr>
            <a:spLocks noGrp="1"/>
          </p:cNvSpPr>
          <p:nvPr>
            <p:ph type="body" sz="quarter" idx="3"/>
          </p:nvPr>
        </p:nvSpPr>
        <p:spPr>
          <a:xfrm>
            <a:off x="4163506" y="1447675"/>
            <a:ext cx="4148527" cy="432197"/>
          </a:xfrm>
        </p:spPr>
        <p:txBody>
          <a:bodyPr>
            <a:normAutofit fontScale="85000" lnSpcReduction="10000"/>
          </a:bodyPr>
          <a:lstStyle/>
          <a:p>
            <a:r>
              <a:rPr lang="en-GB" sz="2700" dirty="0">
                <a:solidFill>
                  <a:schemeClr val="accent1">
                    <a:lumMod val="75000"/>
                  </a:schemeClr>
                </a:solidFill>
                <a:latin typeface="+mn-lt"/>
                <a:cs typeface="Calibri" panose="020F0502020204030204" pitchFamily="34" charset="0"/>
              </a:rPr>
              <a:t>Healthcare Professional</a:t>
            </a:r>
          </a:p>
        </p:txBody>
      </p:sp>
      <p:sp>
        <p:nvSpPr>
          <p:cNvPr id="7" name="Content Placeholder 6">
            <a:extLst>
              <a:ext uri="{FF2B5EF4-FFF2-40B4-BE49-F238E27FC236}">
                <a16:creationId xmlns:a16="http://schemas.microsoft.com/office/drawing/2014/main" id="{60F8494A-561D-B4C5-E2BC-18771CE5B971}"/>
              </a:ext>
            </a:extLst>
          </p:cNvPr>
          <p:cNvSpPr>
            <a:spLocks noGrp="1"/>
          </p:cNvSpPr>
          <p:nvPr>
            <p:ph sz="quarter" idx="4"/>
          </p:nvPr>
        </p:nvSpPr>
        <p:spPr>
          <a:xfrm>
            <a:off x="4261677" y="1967664"/>
            <a:ext cx="4659591" cy="2806304"/>
          </a:xfrm>
        </p:spPr>
        <p:txBody>
          <a:bodyPr>
            <a:normAutofit fontScale="25000" lnSpcReduction="20000"/>
          </a:bodyPr>
          <a:lstStyle/>
          <a:p>
            <a:r>
              <a:rPr lang="en-GB" sz="7200" dirty="0">
                <a:latin typeface="+mn-lt"/>
                <a:cs typeface="Calibri" panose="020F0502020204030204" pitchFamily="34" charset="0"/>
              </a:rPr>
              <a:t>Confident</a:t>
            </a:r>
          </a:p>
          <a:p>
            <a:r>
              <a:rPr lang="en-GB" sz="7200" dirty="0">
                <a:latin typeface="+mn-lt"/>
                <a:cs typeface="Calibri" panose="020F0502020204030204" pitchFamily="34" charset="0"/>
              </a:rPr>
              <a:t>Informed</a:t>
            </a:r>
          </a:p>
          <a:p>
            <a:r>
              <a:rPr lang="en-GB" sz="7200" dirty="0">
                <a:latin typeface="+mn-lt"/>
                <a:cs typeface="Calibri" panose="020F0502020204030204" pitchFamily="34" charset="0"/>
              </a:rPr>
              <a:t>Supported</a:t>
            </a:r>
          </a:p>
          <a:p>
            <a:r>
              <a:rPr lang="en-GB" sz="7200" dirty="0">
                <a:latin typeface="+mn-lt"/>
                <a:cs typeface="Calibri" panose="020F0502020204030204" pitchFamily="34" charset="0"/>
              </a:rPr>
              <a:t>Empowered </a:t>
            </a:r>
          </a:p>
          <a:p>
            <a:r>
              <a:rPr lang="en-GB" sz="7200" dirty="0">
                <a:latin typeface="+mn-lt"/>
                <a:cs typeface="Calibri" panose="020F0502020204030204" pitchFamily="34" charset="0"/>
              </a:rPr>
              <a:t>Believe in the patient’s ability to stop</a:t>
            </a:r>
          </a:p>
          <a:p>
            <a:r>
              <a:rPr lang="en-GB" sz="7200" dirty="0">
                <a:latin typeface="+mn-lt"/>
                <a:cs typeface="Calibri" panose="020F0502020204030204" pitchFamily="34" charset="0"/>
              </a:rPr>
              <a:t>Assured in their ability to ask, support</a:t>
            </a:r>
          </a:p>
          <a:p>
            <a:r>
              <a:rPr lang="en-GB" sz="7200" dirty="0">
                <a:latin typeface="+mn-lt"/>
                <a:cs typeface="Calibri" panose="020F0502020204030204" pitchFamily="34" charset="0"/>
              </a:rPr>
              <a:t>See it as part of good care</a:t>
            </a:r>
          </a:p>
          <a:p>
            <a:r>
              <a:rPr lang="en-GB" sz="7200" dirty="0">
                <a:latin typeface="+mn-lt"/>
                <a:cs typeface="Calibri" panose="020F0502020204030204" pitchFamily="34" charset="0"/>
              </a:rPr>
              <a:t>Have the time to treat – prioritise</a:t>
            </a:r>
          </a:p>
          <a:p>
            <a:pPr marL="0" indent="0">
              <a:buNone/>
            </a:pPr>
            <a:endParaRPr lang="en-GB" sz="8000" dirty="0">
              <a:solidFill>
                <a:schemeClr val="accent6">
                  <a:lumMod val="50000"/>
                </a:schemeClr>
              </a:solidFill>
              <a:latin typeface="+mn-lt"/>
              <a:cs typeface="Calibri" panose="020F0502020204030204" pitchFamily="34" charset="0"/>
            </a:endParaRPr>
          </a:p>
          <a:p>
            <a:endParaRPr lang="en-GB" sz="8000" dirty="0">
              <a:solidFill>
                <a:schemeClr val="accent6">
                  <a:lumMod val="50000"/>
                </a:schemeClr>
              </a:solidFill>
              <a:latin typeface="+mn-lt"/>
              <a:cs typeface="Calibri" panose="020F0502020204030204" pitchFamily="34" charset="0"/>
            </a:endParaRPr>
          </a:p>
          <a:p>
            <a:pPr marL="0" indent="0">
              <a:buNone/>
            </a:pPr>
            <a:endParaRPr lang="en-GB" sz="8000" dirty="0">
              <a:solidFill>
                <a:schemeClr val="accent6">
                  <a:lumMod val="50000"/>
                </a:schemeClr>
              </a:solidFill>
              <a:latin typeface="+mn-lt"/>
              <a:cs typeface="Calibri" panose="020F0502020204030204" pitchFamily="34" charset="0"/>
            </a:endParaRPr>
          </a:p>
          <a:p>
            <a:endParaRPr lang="en-GB" sz="8000" dirty="0">
              <a:latin typeface="+mn-lt"/>
              <a:cs typeface="Calibri" panose="020F0502020204030204" pitchFamily="34" charset="0"/>
            </a:endParaRPr>
          </a:p>
          <a:p>
            <a:endParaRPr lang="en-GB" sz="8000" dirty="0">
              <a:latin typeface="+mn-lt"/>
              <a:cs typeface="Calibri" panose="020F0502020204030204" pitchFamily="34" charset="0"/>
            </a:endParaRPr>
          </a:p>
          <a:p>
            <a:endParaRPr lang="en-GB" sz="8000" dirty="0">
              <a:latin typeface="+mn-lt"/>
              <a:cs typeface="Calibri" panose="020F0502020204030204" pitchFamily="34" charset="0"/>
            </a:endParaRPr>
          </a:p>
          <a:p>
            <a:endParaRPr lang="en-GB" sz="8000" dirty="0">
              <a:latin typeface="+mn-lt"/>
            </a:endParaRPr>
          </a:p>
          <a:p>
            <a:endParaRPr lang="en-GB" dirty="0">
              <a:latin typeface="+mn-lt"/>
            </a:endParaRPr>
          </a:p>
        </p:txBody>
      </p:sp>
      <p:sp>
        <p:nvSpPr>
          <p:cNvPr id="3" name="TextBox 2">
            <a:extLst>
              <a:ext uri="{FF2B5EF4-FFF2-40B4-BE49-F238E27FC236}">
                <a16:creationId xmlns:a16="http://schemas.microsoft.com/office/drawing/2014/main" id="{E0D3228A-0725-072A-3DC4-1CF6CBCC08F1}"/>
              </a:ext>
            </a:extLst>
          </p:cNvPr>
          <p:cNvSpPr txBox="1"/>
          <p:nvPr/>
        </p:nvSpPr>
        <p:spPr bwMode="auto">
          <a:xfrm>
            <a:off x="749192" y="5601602"/>
            <a:ext cx="8394808" cy="914400"/>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rmAutofit/>
          </a:bodyPr>
          <a:lstStyle/>
          <a:p>
            <a:pPr marL="0" marR="0" indent="0" algn="r"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r>
              <a:rPr kumimoji="0" lang="en-US" sz="1100" b="0" i="0" u="none" strike="noStrike" kern="1200" cap="none" spc="0" normalizeH="0" baseline="0" noProof="0" dirty="0">
                <a:ln>
                  <a:noFill/>
                </a:ln>
                <a:solidFill>
                  <a:schemeClr val="tx1">
                    <a:lumMod val="75000"/>
                  </a:schemeClr>
                </a:solidFill>
                <a:effectLst/>
                <a:uLnTx/>
                <a:uFillTx/>
                <a:latin typeface="+mn-lt"/>
                <a:ea typeface="Geneva" pitchFamily="-109" charset="0"/>
                <a:cs typeface="Geneva" pitchFamily="-109" charset="0"/>
              </a:rPr>
              <a:t>Source: with permission from Melanie Perry</a:t>
            </a:r>
          </a:p>
        </p:txBody>
      </p:sp>
      <p:sp>
        <p:nvSpPr>
          <p:cNvPr id="4" name="Footer Placeholder 4">
            <a:extLst>
              <a:ext uri="{FF2B5EF4-FFF2-40B4-BE49-F238E27FC236}">
                <a16:creationId xmlns:a16="http://schemas.microsoft.com/office/drawing/2014/main" id="{E6AAC604-32E6-12CF-2C48-B1777664230F}"/>
              </a:ext>
            </a:extLst>
          </p:cNvPr>
          <p:cNvSpPr txBox="1">
            <a:spLocks/>
          </p:cNvSpPr>
          <p:nvPr/>
        </p:nvSpPr>
        <p:spPr>
          <a:xfrm>
            <a:off x="455431" y="6431776"/>
            <a:ext cx="7866330" cy="365125"/>
          </a:xfrm>
          <a:prstGeom prst="rect">
            <a:avLst/>
          </a:prstGeom>
        </p:spPr>
        <p:txBody>
          <a:bodyPr/>
          <a:lstStyle>
            <a:defPPr>
              <a:defRPr lang="en-US"/>
            </a:defPPr>
            <a:lvl1pPr algn="l" defTabSz="457200" rtl="0" fontAlgn="base">
              <a:spcBef>
                <a:spcPct val="0"/>
              </a:spcBef>
              <a:spcAft>
                <a:spcPct val="0"/>
              </a:spcAft>
              <a:defRPr sz="1000" b="0" i="0" kern="1200">
                <a:solidFill>
                  <a:schemeClr val="tx1"/>
                </a:solidFill>
                <a:latin typeface="Arial" panose="020B0604020202020204" pitchFamily="34" charset="0"/>
                <a:ea typeface="Geneva" pitchFamily="-109" charset="0"/>
                <a:cs typeface="Arial" panose="020B0604020202020204" pitchFamily="34"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r>
              <a:rPr lang="en-US" b="1"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3909249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xEl>
                                              <p:pRg st="3" end="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
                                            <p:txEl>
                                              <p:pRg st="4" end="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
                                            <p:txEl>
                                              <p:pRg st="5" end="5"/>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
                                            <p:txEl>
                                              <p:pRg st="6" end="6"/>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CEB6627-17A9-C515-49E6-CD54057F20CA}"/>
              </a:ext>
            </a:extLst>
          </p:cNvPr>
          <p:cNvSpPr>
            <a:spLocks noGrp="1"/>
          </p:cNvSpPr>
          <p:nvPr>
            <p:ph type="body" idx="12"/>
          </p:nvPr>
        </p:nvSpPr>
        <p:spPr>
          <a:xfrm>
            <a:off x="722010" y="143776"/>
            <a:ext cx="10368809" cy="4191000"/>
          </a:xfrm>
        </p:spPr>
        <p:txBody>
          <a:bodyPr/>
          <a:lstStyle/>
          <a:p>
            <a:pPr>
              <a:buNone/>
            </a:pPr>
            <a:endParaRPr lang="en-US" dirty="0"/>
          </a:p>
          <a:p>
            <a:pPr>
              <a:buNone/>
            </a:pPr>
            <a:endParaRPr lang="en-US" dirty="0"/>
          </a:p>
          <a:p>
            <a:pPr>
              <a:buNone/>
            </a:pPr>
            <a:endParaRPr lang="en-US" sz="3200" b="1" dirty="0"/>
          </a:p>
        </p:txBody>
      </p:sp>
      <p:cxnSp>
        <p:nvCxnSpPr>
          <p:cNvPr id="6" name="Straight Connector 5">
            <a:extLst>
              <a:ext uri="{FF2B5EF4-FFF2-40B4-BE49-F238E27FC236}">
                <a16:creationId xmlns:a16="http://schemas.microsoft.com/office/drawing/2014/main" id="{4E489A34-3CB0-ED52-1ED6-4356BF1A1785}"/>
              </a:ext>
            </a:extLst>
          </p:cNvPr>
          <p:cNvCxnSpPr>
            <a:cxnSpLocks/>
          </p:cNvCxnSpPr>
          <p:nvPr/>
        </p:nvCxnSpPr>
        <p:spPr>
          <a:xfrm>
            <a:off x="571500" y="1637299"/>
            <a:ext cx="0" cy="4191000"/>
          </a:xfrm>
          <a:prstGeom prst="line">
            <a:avLst/>
          </a:prstGeom>
        </p:spPr>
        <p:style>
          <a:lnRef idx="2">
            <a:schemeClr val="accent1"/>
          </a:lnRef>
          <a:fillRef idx="0">
            <a:schemeClr val="accent1"/>
          </a:fillRef>
          <a:effectRef idx="1">
            <a:schemeClr val="accent1"/>
          </a:effectRef>
          <a:fontRef idx="minor">
            <a:schemeClr val="tx1"/>
          </a:fontRef>
        </p:style>
      </p:cxnSp>
      <p:sp>
        <p:nvSpPr>
          <p:cNvPr id="5" name="Text Placeholder 2">
            <a:extLst>
              <a:ext uri="{FF2B5EF4-FFF2-40B4-BE49-F238E27FC236}">
                <a16:creationId xmlns:a16="http://schemas.microsoft.com/office/drawing/2014/main" id="{CEF5F03D-F6E7-D9E8-0BC0-6CFAB1F8A63A}"/>
              </a:ext>
            </a:extLst>
          </p:cNvPr>
          <p:cNvSpPr txBox="1">
            <a:spLocks/>
          </p:cNvSpPr>
          <p:nvPr/>
        </p:nvSpPr>
        <p:spPr bwMode="auto">
          <a:xfrm>
            <a:off x="722010" y="1820303"/>
            <a:ext cx="8143847"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tabLst>
                <a:tab pos="301625" algn="l"/>
              </a:tabLst>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a:spcBef>
                <a:spcPts val="900"/>
              </a:spcBef>
              <a:spcAft>
                <a:spcPts val="900"/>
              </a:spcAft>
              <a:buClr>
                <a:srgbClr val="009A9E"/>
              </a:buClr>
              <a:buFont typeface="+mj-lt"/>
              <a:buAutoNum type="arabicPeriod"/>
            </a:pPr>
            <a:r>
              <a:rPr lang="en-US" dirty="0"/>
              <a:t>“Smoking is the least of their problems. Dealing with their mental health illness is the priority.”</a:t>
            </a:r>
          </a:p>
          <a:p>
            <a:pPr marL="342900" indent="-342900">
              <a:spcBef>
                <a:spcPts val="900"/>
              </a:spcBef>
              <a:spcAft>
                <a:spcPts val="900"/>
              </a:spcAft>
              <a:buClr>
                <a:srgbClr val="009A9E"/>
              </a:buClr>
              <a:buFont typeface="Lucida Grande" panose="020B0600040502020204" pitchFamily="34" charset="0"/>
              <a:buAutoNum type="arabicPeriod"/>
            </a:pPr>
            <a:r>
              <a:rPr lang="en-US" dirty="0">
                <a:latin typeface="Arial"/>
                <a:cs typeface="Arial"/>
              </a:rPr>
              <a:t>“It’s the only thing they have control over.”</a:t>
            </a:r>
          </a:p>
          <a:p>
            <a:pPr marL="342900" indent="-342900">
              <a:spcBef>
                <a:spcPts val="900"/>
              </a:spcBef>
              <a:spcAft>
                <a:spcPts val="900"/>
              </a:spcAft>
              <a:buClr>
                <a:srgbClr val="009A9E"/>
              </a:buClr>
              <a:buFont typeface="Lucida Grande" panose="020B0600040502020204" pitchFamily="34" charset="0"/>
              <a:buAutoNum type="arabicPeriod"/>
            </a:pPr>
            <a:r>
              <a:rPr lang="en-US" dirty="0">
                <a:latin typeface="Arial"/>
                <a:cs typeface="Arial"/>
              </a:rPr>
              <a:t>“The patient is violent and aggressive, come back when he is stabilised.”</a:t>
            </a:r>
          </a:p>
          <a:p>
            <a:pPr marL="342900" indent="-342900">
              <a:spcBef>
                <a:spcPts val="900"/>
              </a:spcBef>
              <a:spcAft>
                <a:spcPts val="900"/>
              </a:spcAft>
              <a:buClr>
                <a:srgbClr val="009A9E"/>
              </a:buClr>
              <a:buFont typeface="Lucida Grande" panose="020B0600040502020204" pitchFamily="34" charset="0"/>
              <a:buAutoNum type="arabicPeriod"/>
            </a:pPr>
            <a:r>
              <a:rPr lang="en-US" dirty="0">
                <a:latin typeface="Arial"/>
                <a:cs typeface="Arial"/>
              </a:rPr>
              <a:t>“It's not our job to be the smoking police."</a:t>
            </a:r>
          </a:p>
          <a:p>
            <a:pPr marL="342900" indent="-342900">
              <a:spcBef>
                <a:spcPts val="900"/>
              </a:spcBef>
              <a:spcAft>
                <a:spcPts val="900"/>
              </a:spcAft>
              <a:buClr>
                <a:srgbClr val="009A9E"/>
              </a:buClr>
              <a:buFont typeface="Lucida Grande" panose="020B0600040502020204" pitchFamily="34" charset="0"/>
              <a:buAutoNum type="arabicPeriod"/>
            </a:pPr>
            <a:r>
              <a:rPr lang="en-US" dirty="0"/>
              <a:t>“What is your role exactly?”</a:t>
            </a:r>
          </a:p>
          <a:p>
            <a:pPr>
              <a:spcBef>
                <a:spcPts val="900"/>
              </a:spcBef>
              <a:spcAft>
                <a:spcPts val="900"/>
              </a:spcAft>
              <a:buNone/>
            </a:pPr>
            <a:endParaRPr lang="en-US" i="1" dirty="0"/>
          </a:p>
        </p:txBody>
      </p:sp>
      <p:sp>
        <p:nvSpPr>
          <p:cNvPr id="8" name="Title 1">
            <a:extLst>
              <a:ext uri="{FF2B5EF4-FFF2-40B4-BE49-F238E27FC236}">
                <a16:creationId xmlns:a16="http://schemas.microsoft.com/office/drawing/2014/main" id="{C4A0A375-B1F2-B608-91C6-0F1A980225B7}"/>
              </a:ext>
            </a:extLst>
          </p:cNvPr>
          <p:cNvSpPr>
            <a:spLocks noGrp="1"/>
          </p:cNvSpPr>
          <p:nvPr>
            <p:ph type="title"/>
          </p:nvPr>
        </p:nvSpPr>
        <p:spPr>
          <a:xfrm>
            <a:off x="571500" y="152400"/>
            <a:ext cx="7962900" cy="1066800"/>
          </a:xfrm>
        </p:spPr>
        <p:txBody>
          <a:bodyPr/>
          <a:lstStyle/>
          <a:p>
            <a:r>
              <a:rPr lang="en-US" dirty="0"/>
              <a:t>Applying skills to practice: staff statements</a:t>
            </a:r>
          </a:p>
        </p:txBody>
      </p:sp>
      <p:sp>
        <p:nvSpPr>
          <p:cNvPr id="4" name="Footer Placeholder 4">
            <a:extLst>
              <a:ext uri="{FF2B5EF4-FFF2-40B4-BE49-F238E27FC236}">
                <a16:creationId xmlns:a16="http://schemas.microsoft.com/office/drawing/2014/main" id="{20065F9E-6484-D58D-EDA0-1506A405AEA3}"/>
              </a:ext>
            </a:extLst>
          </p:cNvPr>
          <p:cNvSpPr txBox="1">
            <a:spLocks/>
          </p:cNvSpPr>
          <p:nvPr/>
        </p:nvSpPr>
        <p:spPr>
          <a:xfrm>
            <a:off x="455431" y="6431776"/>
            <a:ext cx="7866330" cy="365125"/>
          </a:xfrm>
          <a:prstGeom prst="rect">
            <a:avLst/>
          </a:prstGeom>
        </p:spPr>
        <p:txBody>
          <a:bodyPr/>
          <a:lstStyle>
            <a:defPPr>
              <a:defRPr lang="en-US"/>
            </a:defPPr>
            <a:lvl1pPr algn="l" defTabSz="457200" rtl="0" fontAlgn="base">
              <a:spcBef>
                <a:spcPct val="0"/>
              </a:spcBef>
              <a:spcAft>
                <a:spcPct val="0"/>
              </a:spcAft>
              <a:defRPr sz="1000" b="0" i="0" kern="1200">
                <a:solidFill>
                  <a:schemeClr val="tx1"/>
                </a:solidFill>
                <a:latin typeface="Arial" panose="020B0604020202020204" pitchFamily="34" charset="0"/>
                <a:ea typeface="Geneva" pitchFamily="-109" charset="0"/>
                <a:cs typeface="Arial" panose="020B0604020202020204" pitchFamily="34"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r>
              <a:rPr lang="en-US" b="1" i="1" dirty="0">
                <a:solidFill>
                  <a:schemeClr val="accent1"/>
                </a:solidFill>
                <a:latin typeface="Century Gothic" panose="020B0502020202020204" pitchFamily="34" charset="0"/>
              </a:rPr>
              <a:t>Inpatient Tobacco Dependence Treatment Training Programme</a:t>
            </a:r>
          </a:p>
        </p:txBody>
      </p:sp>
      <p:sp>
        <p:nvSpPr>
          <p:cNvPr id="2" name="TextBox 1">
            <a:extLst>
              <a:ext uri="{FF2B5EF4-FFF2-40B4-BE49-F238E27FC236}">
                <a16:creationId xmlns:a16="http://schemas.microsoft.com/office/drawing/2014/main" id="{BAD1CDAF-9329-FC26-3F44-915D2C1192C4}"/>
              </a:ext>
            </a:extLst>
          </p:cNvPr>
          <p:cNvSpPr txBox="1"/>
          <p:nvPr/>
        </p:nvSpPr>
        <p:spPr bwMode="auto">
          <a:xfrm>
            <a:off x="6461902" y="4244573"/>
            <a:ext cx="1960088" cy="1224258"/>
          </a:xfrm>
          <a:prstGeom prst="rect">
            <a:avLst/>
          </a:prstGeom>
          <a:solidFill>
            <a:schemeClr val="accent3"/>
          </a:solidFill>
          <a:ln w="9525">
            <a:noFill/>
            <a:miter lim="800000"/>
            <a:headEnd/>
            <a:tailEnd/>
          </a:ln>
        </p:spPr>
        <p:txBody>
          <a:bodyPr vert="horz" wrap="square" lIns="91440" tIns="45720" rIns="91440" bIns="45720" numCol="1" rtlCol="0" anchor="ctr" anchorCtr="0" compatLnSpc="1">
            <a:prstTxWarp prst="textNoShape">
              <a:avLst/>
            </a:prstTxWarp>
            <a:normAutofit/>
          </a:bodyPr>
          <a:lstStyle/>
          <a:p>
            <a:pPr marL="0" marR="0" indent="0" algn="ctr"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r>
              <a:rPr kumimoji="0" lang="en-US" sz="2000" b="0" i="0" u="none" strike="noStrike" kern="1200" cap="none" spc="0" normalizeH="0" baseline="0" noProof="0" dirty="0">
                <a:ln>
                  <a:noFill/>
                </a:ln>
                <a:solidFill>
                  <a:schemeClr val="bg2"/>
                </a:solidFill>
                <a:effectLst/>
                <a:uLnTx/>
                <a:uFillTx/>
                <a:latin typeface="+mn-lt"/>
                <a:ea typeface="Geneva" pitchFamily="-109" charset="0"/>
                <a:cs typeface="Geneva" pitchFamily="-109" charset="0"/>
              </a:rPr>
              <a:t>Module  13</a:t>
            </a:r>
          </a:p>
          <a:p>
            <a:pPr marL="0" marR="0" indent="0" algn="ctr"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r>
              <a:rPr kumimoji="0" lang="en-US" sz="2000" b="0" i="0" u="none" strike="noStrike" kern="1200" cap="none" spc="0" normalizeH="0" baseline="0" noProof="0" dirty="0">
                <a:ln>
                  <a:noFill/>
                </a:ln>
                <a:solidFill>
                  <a:schemeClr val="bg2"/>
                </a:solidFill>
                <a:effectLst/>
                <a:uLnTx/>
                <a:uFillTx/>
                <a:latin typeface="+mn-lt"/>
                <a:ea typeface="Geneva" pitchFamily="-109" charset="0"/>
                <a:cs typeface="Geneva" pitchFamily="-109" charset="0"/>
              </a:rPr>
              <a:t>Handout 1</a:t>
            </a:r>
          </a:p>
        </p:txBody>
      </p:sp>
    </p:spTree>
    <p:extLst>
      <p:ext uri="{BB962C8B-B14F-4D97-AF65-F5344CB8AC3E}">
        <p14:creationId xmlns:p14="http://schemas.microsoft.com/office/powerpoint/2010/main" val="4021260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C9225D-04E1-B763-9FEF-D213CE428260}"/>
              </a:ext>
            </a:extLst>
          </p:cNvPr>
          <p:cNvSpPr txBox="1"/>
          <p:nvPr/>
        </p:nvSpPr>
        <p:spPr bwMode="auto">
          <a:xfrm>
            <a:off x="773158" y="1309024"/>
            <a:ext cx="7597685" cy="4045403"/>
          </a:xfrm>
          <a:prstGeom prst="rect">
            <a:avLst/>
          </a:prstGeom>
          <a:noFill/>
          <a:ln w="9525">
            <a:noFill/>
            <a:miter lim="800000"/>
            <a:headEnd/>
            <a:tailE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ts val="4000"/>
              </a:lnSpc>
              <a:spcBef>
                <a:spcPts val="0"/>
              </a:spcBef>
              <a:spcAft>
                <a:spcPts val="0"/>
              </a:spcAft>
              <a:buClr>
                <a:srgbClr val="C10C21"/>
              </a:buClr>
            </a:pPr>
            <a:r>
              <a:rPr lang="en-US" sz="2800" dirty="0">
                <a:solidFill>
                  <a:schemeClr val="accent3"/>
                </a:solidFill>
                <a:effectLst>
                  <a:outerShdw blurRad="254000" dist="63500" dir="5400000" algn="ctr" rotWithShape="0">
                    <a:srgbClr val="000000">
                      <a:alpha val="25000"/>
                    </a:srgbClr>
                  </a:outerShdw>
                </a:effectLst>
                <a:latin typeface="+mn-lt"/>
                <a:cs typeface="Segoe UI"/>
              </a:rPr>
              <a:t>All patients that smoke have </a:t>
            </a:r>
            <a:br>
              <a:rPr lang="en-US" sz="2800" dirty="0">
                <a:solidFill>
                  <a:schemeClr val="accent3"/>
                </a:solidFill>
                <a:effectLst>
                  <a:outerShdw blurRad="254000" dist="63500" dir="5400000" algn="ctr" rotWithShape="0">
                    <a:srgbClr val="000000">
                      <a:alpha val="25000"/>
                    </a:srgbClr>
                  </a:outerShdw>
                </a:effectLst>
                <a:latin typeface="+mn-lt"/>
                <a:cs typeface="Segoe UI"/>
              </a:rPr>
            </a:br>
            <a:r>
              <a:rPr lang="en-US" sz="2800" b="1" dirty="0">
                <a:solidFill>
                  <a:schemeClr val="bg1"/>
                </a:solidFill>
                <a:effectLst>
                  <a:outerShdw blurRad="254000" dist="63500" dir="5400000" algn="ctr" rotWithShape="0">
                    <a:srgbClr val="000000">
                      <a:alpha val="25000"/>
                    </a:srgbClr>
                  </a:outerShdw>
                </a:effectLst>
                <a:latin typeface="+mn-lt"/>
                <a:cs typeface="Segoe UI"/>
              </a:rPr>
              <a:t>equal rights</a:t>
            </a:r>
            <a:r>
              <a:rPr lang="en-US" sz="2800" dirty="0">
                <a:solidFill>
                  <a:schemeClr val="accent3"/>
                </a:solidFill>
                <a:effectLst>
                  <a:outerShdw blurRad="254000" dist="63500" dir="5400000" algn="ctr" rotWithShape="0">
                    <a:srgbClr val="000000">
                      <a:alpha val="25000"/>
                    </a:srgbClr>
                  </a:outerShdw>
                </a:effectLst>
                <a:latin typeface="+mn-lt"/>
                <a:cs typeface="Segoe UI"/>
              </a:rPr>
              <a:t> to the best available </a:t>
            </a:r>
            <a:br>
              <a:rPr lang="en-US" sz="2800" dirty="0">
                <a:solidFill>
                  <a:schemeClr val="accent3"/>
                </a:solidFill>
                <a:effectLst>
                  <a:outerShdw blurRad="254000" dist="63500" dir="5400000" algn="ctr" rotWithShape="0">
                    <a:srgbClr val="000000">
                      <a:alpha val="25000"/>
                    </a:srgbClr>
                  </a:outerShdw>
                </a:effectLst>
                <a:latin typeface="+mn-lt"/>
                <a:cs typeface="Segoe UI"/>
              </a:rPr>
            </a:br>
            <a:r>
              <a:rPr lang="en-US" sz="2800" dirty="0">
                <a:solidFill>
                  <a:schemeClr val="accent3"/>
                </a:solidFill>
                <a:effectLst>
                  <a:outerShdw blurRad="254000" dist="63500" dir="5400000" algn="ctr" rotWithShape="0">
                    <a:srgbClr val="000000">
                      <a:alpha val="25000"/>
                    </a:srgbClr>
                  </a:outerShdw>
                </a:effectLst>
                <a:latin typeface="+mn-lt"/>
                <a:cs typeface="Segoe UI"/>
              </a:rPr>
              <a:t>evidence-based treatments </a:t>
            </a:r>
            <a:br>
              <a:rPr lang="en-US" sz="2800" dirty="0">
                <a:solidFill>
                  <a:schemeClr val="accent3"/>
                </a:solidFill>
                <a:effectLst>
                  <a:outerShdw blurRad="254000" dist="63500" dir="5400000" algn="ctr" rotWithShape="0">
                    <a:srgbClr val="000000">
                      <a:alpha val="25000"/>
                    </a:srgbClr>
                  </a:outerShdw>
                </a:effectLst>
                <a:latin typeface="+mn-lt"/>
                <a:cs typeface="Segoe UI"/>
              </a:rPr>
            </a:br>
            <a:r>
              <a:rPr lang="en-US" sz="2800" dirty="0">
                <a:solidFill>
                  <a:schemeClr val="accent3"/>
                </a:solidFill>
                <a:effectLst>
                  <a:outerShdw blurRad="254000" dist="63500" dir="5400000" algn="ctr" rotWithShape="0">
                    <a:srgbClr val="000000">
                      <a:alpha val="25000"/>
                    </a:srgbClr>
                  </a:outerShdw>
                </a:effectLst>
                <a:latin typeface="+mn-lt"/>
                <a:cs typeface="Segoe UI"/>
              </a:rPr>
              <a:t>for any clinical condition, and </a:t>
            </a:r>
            <a:br>
              <a:rPr lang="en-US" sz="2800" dirty="0">
                <a:solidFill>
                  <a:schemeClr val="accent3"/>
                </a:solidFill>
                <a:effectLst>
                  <a:outerShdw blurRad="254000" dist="63500" dir="5400000" algn="ctr" rotWithShape="0">
                    <a:srgbClr val="000000">
                      <a:alpha val="25000"/>
                    </a:srgbClr>
                  </a:outerShdw>
                </a:effectLst>
                <a:latin typeface="+mn-lt"/>
                <a:cs typeface="Segoe UI"/>
              </a:rPr>
            </a:br>
            <a:r>
              <a:rPr lang="en-US" sz="2800" dirty="0">
                <a:solidFill>
                  <a:schemeClr val="accent3"/>
                </a:solidFill>
                <a:effectLst>
                  <a:outerShdw blurRad="254000" dist="63500" dir="5400000" algn="ctr" rotWithShape="0">
                    <a:srgbClr val="000000">
                      <a:alpha val="25000"/>
                    </a:srgbClr>
                  </a:outerShdw>
                </a:effectLst>
                <a:latin typeface="+mn-lt"/>
                <a:cs typeface="Segoe UI"/>
              </a:rPr>
              <a:t>that includes treatment for </a:t>
            </a:r>
            <a:br>
              <a:rPr lang="en-US" sz="2800" dirty="0">
                <a:solidFill>
                  <a:schemeClr val="accent3"/>
                </a:solidFill>
                <a:effectLst>
                  <a:outerShdw blurRad="254000" dist="63500" dir="5400000" algn="ctr" rotWithShape="0">
                    <a:srgbClr val="000000">
                      <a:alpha val="25000"/>
                    </a:srgbClr>
                  </a:outerShdw>
                </a:effectLst>
                <a:latin typeface="+mn-lt"/>
                <a:cs typeface="Segoe UI"/>
              </a:rPr>
            </a:br>
            <a:r>
              <a:rPr lang="en-US" sz="2800" dirty="0">
                <a:solidFill>
                  <a:schemeClr val="accent3"/>
                </a:solidFill>
                <a:effectLst>
                  <a:outerShdw blurRad="254000" dist="63500" dir="5400000" algn="ctr" rotWithShape="0">
                    <a:srgbClr val="000000">
                      <a:alpha val="25000"/>
                    </a:srgbClr>
                  </a:outerShdw>
                </a:effectLst>
                <a:latin typeface="+mn-lt"/>
                <a:cs typeface="Segoe UI"/>
              </a:rPr>
              <a:t>their tobacco dependence</a:t>
            </a:r>
            <a:endParaRPr lang="en-US" sz="2800" i="0" u="none" strike="noStrike" baseline="0" dirty="0">
              <a:solidFill>
                <a:schemeClr val="accent3"/>
              </a:solidFill>
              <a:effectLst>
                <a:outerShdw blurRad="254000" dist="63500" dir="5400000" algn="ctr" rotWithShape="0">
                  <a:srgbClr val="000000">
                    <a:alpha val="25000"/>
                  </a:srgbClr>
                </a:outerShdw>
              </a:effectLst>
              <a:latin typeface="+mn-lt"/>
              <a:cs typeface="Segoe UI"/>
            </a:endParaRPr>
          </a:p>
        </p:txBody>
      </p:sp>
    </p:spTree>
    <p:extLst>
      <p:ext uri="{BB962C8B-B14F-4D97-AF65-F5344CB8AC3E}">
        <p14:creationId xmlns:p14="http://schemas.microsoft.com/office/powerpoint/2010/main" val="1154858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3B3F770E-9C60-814F-47E3-15B46CAA48DE}"/>
              </a:ext>
            </a:extLst>
          </p:cNvPr>
          <p:cNvSpPr/>
          <p:nvPr/>
        </p:nvSpPr>
        <p:spPr bwMode="auto">
          <a:xfrm>
            <a:off x="0" y="3937986"/>
            <a:ext cx="9153972" cy="2920014"/>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grpSp>
        <p:nvGrpSpPr>
          <p:cNvPr id="42" name="Graphic 40">
            <a:extLst>
              <a:ext uri="{FF2B5EF4-FFF2-40B4-BE49-F238E27FC236}">
                <a16:creationId xmlns:a16="http://schemas.microsoft.com/office/drawing/2014/main" id="{0E0D696B-100C-BDE7-D8F4-8D1D6B1C29F7}"/>
              </a:ext>
            </a:extLst>
          </p:cNvPr>
          <p:cNvGrpSpPr/>
          <p:nvPr/>
        </p:nvGrpSpPr>
        <p:grpSpPr>
          <a:xfrm>
            <a:off x="1806302" y="2040952"/>
            <a:ext cx="5534495" cy="1329398"/>
            <a:chOff x="1806302" y="1924806"/>
            <a:chExt cx="5534495" cy="1329398"/>
          </a:xfrm>
          <a:noFill/>
        </p:grpSpPr>
        <p:sp>
          <p:nvSpPr>
            <p:cNvPr id="43" name="Freeform 42">
              <a:extLst>
                <a:ext uri="{FF2B5EF4-FFF2-40B4-BE49-F238E27FC236}">
                  <a16:creationId xmlns:a16="http://schemas.microsoft.com/office/drawing/2014/main" id="{672C13AF-9963-2E69-C455-584AEF04F824}"/>
                </a:ext>
              </a:extLst>
            </p:cNvPr>
            <p:cNvSpPr/>
            <p:nvPr/>
          </p:nvSpPr>
          <p:spPr>
            <a:xfrm>
              <a:off x="1806302" y="1924806"/>
              <a:ext cx="5534495" cy="1329398"/>
            </a:xfrm>
            <a:custGeom>
              <a:avLst/>
              <a:gdLst>
                <a:gd name="connsiteX0" fmla="*/ 0 w 5534495"/>
                <a:gd name="connsiteY0" fmla="*/ 1329399 h 1329398"/>
                <a:gd name="connsiteX1" fmla="*/ 0 w 5534495"/>
                <a:gd name="connsiteY1" fmla="*/ 158871 h 1329398"/>
                <a:gd name="connsiteX2" fmla="*/ 158804 w 5534495"/>
                <a:gd name="connsiteY2" fmla="*/ 0 h 1329398"/>
                <a:gd name="connsiteX3" fmla="*/ 5375692 w 5534495"/>
                <a:gd name="connsiteY3" fmla="*/ 0 h 1329398"/>
                <a:gd name="connsiteX4" fmla="*/ 5534496 w 5534495"/>
                <a:gd name="connsiteY4" fmla="*/ 158871 h 1329398"/>
                <a:gd name="connsiteX5" fmla="*/ 5534496 w 5534495"/>
                <a:gd name="connsiteY5" fmla="*/ 1329399 h 1329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34495" h="1329398">
                  <a:moveTo>
                    <a:pt x="0" y="1329399"/>
                  </a:moveTo>
                  <a:lnTo>
                    <a:pt x="0" y="158871"/>
                  </a:lnTo>
                  <a:cubicBezTo>
                    <a:pt x="0" y="71094"/>
                    <a:pt x="71064" y="0"/>
                    <a:pt x="158804" y="0"/>
                  </a:cubicBezTo>
                  <a:lnTo>
                    <a:pt x="5375692" y="0"/>
                  </a:lnTo>
                  <a:cubicBezTo>
                    <a:pt x="5463432" y="0"/>
                    <a:pt x="5534496" y="71094"/>
                    <a:pt x="5534496" y="158871"/>
                  </a:cubicBezTo>
                  <a:lnTo>
                    <a:pt x="5534496" y="1329399"/>
                  </a:lnTo>
                </a:path>
              </a:pathLst>
            </a:custGeom>
            <a:noFill/>
            <a:ln w="47446" cap="flat">
              <a:solidFill>
                <a:schemeClr val="accent3"/>
              </a:solidFill>
              <a:prstDash val="solid"/>
              <a:miter/>
            </a:ln>
          </p:spPr>
          <p:txBody>
            <a:bodyPr rtlCol="0" anchor="ctr"/>
            <a:lstStyle/>
            <a:p>
              <a:endParaRPr lang="en-US" dirty="0"/>
            </a:p>
          </p:txBody>
        </p:sp>
        <p:sp>
          <p:nvSpPr>
            <p:cNvPr id="44" name="Freeform 43">
              <a:extLst>
                <a:ext uri="{FF2B5EF4-FFF2-40B4-BE49-F238E27FC236}">
                  <a16:creationId xmlns:a16="http://schemas.microsoft.com/office/drawing/2014/main" id="{2F383A84-F0C5-3F31-8293-2CB7A9FEFCBA}"/>
                </a:ext>
              </a:extLst>
            </p:cNvPr>
            <p:cNvSpPr/>
            <p:nvPr/>
          </p:nvSpPr>
          <p:spPr>
            <a:xfrm>
              <a:off x="4573592" y="1924806"/>
              <a:ext cx="8380" cy="1329398"/>
            </a:xfrm>
            <a:custGeom>
              <a:avLst/>
              <a:gdLst>
                <a:gd name="connsiteX0" fmla="*/ 0 w 8380"/>
                <a:gd name="connsiteY0" fmla="*/ 0 h 1329398"/>
                <a:gd name="connsiteX1" fmla="*/ 0 w 8380"/>
                <a:gd name="connsiteY1" fmla="*/ 1329399 h 1329398"/>
              </a:gdLst>
              <a:ahLst/>
              <a:cxnLst>
                <a:cxn ang="0">
                  <a:pos x="connsiteX0" y="connsiteY0"/>
                </a:cxn>
                <a:cxn ang="0">
                  <a:pos x="connsiteX1" y="connsiteY1"/>
                </a:cxn>
              </a:cxnLst>
              <a:rect l="l" t="t" r="r" b="b"/>
              <a:pathLst>
                <a:path w="8380" h="1329398">
                  <a:moveTo>
                    <a:pt x="0" y="0"/>
                  </a:moveTo>
                  <a:lnTo>
                    <a:pt x="0" y="1329399"/>
                  </a:lnTo>
                </a:path>
              </a:pathLst>
            </a:custGeom>
            <a:ln w="47446" cap="flat">
              <a:solidFill>
                <a:schemeClr val="accent3"/>
              </a:solidFill>
              <a:prstDash val="solid"/>
              <a:miter/>
            </a:ln>
          </p:spPr>
          <p:txBody>
            <a:bodyPr rtlCol="0" anchor="ctr"/>
            <a:lstStyle/>
            <a:p>
              <a:endParaRPr lang="en-US" dirty="0"/>
            </a:p>
          </p:txBody>
        </p:sp>
      </p:grpSp>
      <p:sp>
        <p:nvSpPr>
          <p:cNvPr id="2" name="Title 1">
            <a:extLst>
              <a:ext uri="{FF2B5EF4-FFF2-40B4-BE49-F238E27FC236}">
                <a16:creationId xmlns:a16="http://schemas.microsoft.com/office/drawing/2014/main" id="{C4531C3A-AC8D-0E52-165B-9B8BBC903276}"/>
              </a:ext>
            </a:extLst>
          </p:cNvPr>
          <p:cNvSpPr>
            <a:spLocks noGrp="1"/>
          </p:cNvSpPr>
          <p:nvPr>
            <p:ph type="title" idx="4294967295"/>
          </p:nvPr>
        </p:nvSpPr>
        <p:spPr>
          <a:xfrm>
            <a:off x="9972" y="352207"/>
            <a:ext cx="9144000" cy="1131888"/>
          </a:xfrm>
        </p:spPr>
        <p:txBody>
          <a:bodyPr/>
          <a:lstStyle/>
          <a:p>
            <a:pPr algn="ctr"/>
            <a:r>
              <a:rPr lang="en-US" b="1" dirty="0"/>
              <a:t>A Trust-Wide Approach</a:t>
            </a:r>
            <a:endParaRPr lang="en-US" dirty="0"/>
          </a:p>
        </p:txBody>
      </p:sp>
      <p:sp>
        <p:nvSpPr>
          <p:cNvPr id="79" name="TextBox 78">
            <a:extLst>
              <a:ext uri="{FF2B5EF4-FFF2-40B4-BE49-F238E27FC236}">
                <a16:creationId xmlns:a16="http://schemas.microsoft.com/office/drawing/2014/main" id="{16BD2193-336B-3192-10F8-419BF201F4DB}"/>
              </a:ext>
            </a:extLst>
          </p:cNvPr>
          <p:cNvSpPr txBox="1"/>
          <p:nvPr/>
        </p:nvSpPr>
        <p:spPr bwMode="auto">
          <a:xfrm>
            <a:off x="9919855" y="3738101"/>
            <a:ext cx="0" cy="0"/>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rmAutofit fontScale="25000" lnSpcReduction="20000"/>
          </a:bodyPr>
          <a:lstStyle/>
          <a:p>
            <a: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endParaRPr kumimoji="0" lang="en-US"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endParaRPr>
          </a:p>
        </p:txBody>
      </p:sp>
      <p:sp>
        <p:nvSpPr>
          <p:cNvPr id="12" name="1">
            <a:extLst>
              <a:ext uri="{FF2B5EF4-FFF2-40B4-BE49-F238E27FC236}">
                <a16:creationId xmlns:a16="http://schemas.microsoft.com/office/drawing/2014/main" id="{9AF515AC-AFC1-59DE-0260-C9D0BB129E4E}"/>
              </a:ext>
            </a:extLst>
          </p:cNvPr>
          <p:cNvSpPr txBox="1">
            <a:spLocks/>
          </p:cNvSpPr>
          <p:nvPr/>
        </p:nvSpPr>
        <p:spPr bwMode="auto">
          <a:xfrm rot="10800000">
            <a:off x="694932" y="2461976"/>
            <a:ext cx="2397395" cy="3628323"/>
          </a:xfrm>
          <a:prstGeom prst="rect">
            <a:avLst/>
          </a:prstGeom>
          <a:gradFill>
            <a:gsLst>
              <a:gs pos="50000">
                <a:schemeClr val="accent3">
                  <a:lumMod val="20000"/>
                  <a:lumOff val="80000"/>
                </a:schemeClr>
              </a:gs>
              <a:gs pos="0">
                <a:schemeClr val="bg1"/>
              </a:gs>
              <a:gs pos="100000">
                <a:schemeClr val="accent1">
                  <a:lumMod val="40000"/>
                  <a:lumOff val="60000"/>
                </a:schemeClr>
              </a:gs>
            </a:gsLst>
            <a:lin ang="5400000" scaled="0"/>
          </a:gradFill>
          <a:ln w="50800">
            <a:noFill/>
            <a:miter lim="800000"/>
            <a:headEnd/>
            <a:tailEnd/>
          </a:ln>
          <a:effectLst>
            <a:outerShdw blurRad="317500" dist="76200" dir="5400000" algn="ctr" rotWithShape="0">
              <a:srgbClr val="000000">
                <a:alpha val="25000"/>
              </a:srgbClr>
            </a:outerShdw>
          </a:effectLst>
        </p:spPr>
        <p:txBody>
          <a:bodyPr vert="horz" wrap="square" lIns="251999" tIns="396000" rIns="180000" bIns="18000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ts val="2200"/>
              </a:lnSpc>
              <a:spcBef>
                <a:spcPts val="1200"/>
              </a:spcBef>
              <a:spcAft>
                <a:spcPts val="1200"/>
              </a:spcAft>
              <a:buNone/>
            </a:pPr>
            <a:endParaRPr lang="en-US" sz="1600" dirty="0">
              <a:latin typeface="Arial" panose="020B0604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23ADA6A0-2BB7-6758-3BB1-DE0C8158EFF3}"/>
              </a:ext>
            </a:extLst>
          </p:cNvPr>
          <p:cNvSpPr/>
          <p:nvPr/>
        </p:nvSpPr>
        <p:spPr bwMode="auto">
          <a:xfrm>
            <a:off x="694932" y="2461978"/>
            <a:ext cx="2397397" cy="1032946"/>
          </a:xfrm>
          <a:prstGeom prst="rect">
            <a:avLst/>
          </a:prstGeom>
          <a:solidFill>
            <a:srgbClr val="005EB8"/>
          </a:solidFill>
          <a:ln w="50800">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14" name="1">
            <a:extLst>
              <a:ext uri="{FF2B5EF4-FFF2-40B4-BE49-F238E27FC236}">
                <a16:creationId xmlns:a16="http://schemas.microsoft.com/office/drawing/2014/main" id="{A397E5D7-9D3F-0949-842B-E37A8B9B98B2}"/>
              </a:ext>
            </a:extLst>
          </p:cNvPr>
          <p:cNvSpPr txBox="1">
            <a:spLocks/>
          </p:cNvSpPr>
          <p:nvPr/>
        </p:nvSpPr>
        <p:spPr bwMode="auto">
          <a:xfrm>
            <a:off x="1644089" y="2658485"/>
            <a:ext cx="1413668" cy="637309"/>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2200"/>
              </a:lnSpc>
              <a:spcBef>
                <a:spcPts val="1200"/>
              </a:spcBef>
              <a:spcAft>
                <a:spcPts val="1200"/>
              </a:spcAft>
              <a:buNone/>
            </a:pPr>
            <a:r>
              <a:rPr lang="en-US" sz="1700" b="1" dirty="0">
                <a:solidFill>
                  <a:schemeClr val="bg1"/>
                </a:solidFill>
                <a:latin typeface="Arial" panose="020B0604020202020204" pitchFamily="34" charset="0"/>
                <a:cs typeface="Arial" panose="020B0604020202020204" pitchFamily="34" charset="0"/>
              </a:rPr>
              <a:t>Leadership</a:t>
            </a:r>
            <a:endParaRPr lang="en-US" sz="1700" dirty="0">
              <a:solidFill>
                <a:schemeClr val="bg1"/>
              </a:solidFill>
              <a:latin typeface="Arial" panose="020B0604020202020204" pitchFamily="34" charset="0"/>
              <a:cs typeface="Arial" panose="020B0604020202020204" pitchFamily="34" charset="0"/>
            </a:endParaRPr>
          </a:p>
        </p:txBody>
      </p:sp>
      <p:sp>
        <p:nvSpPr>
          <p:cNvPr id="15" name="1">
            <a:extLst>
              <a:ext uri="{FF2B5EF4-FFF2-40B4-BE49-F238E27FC236}">
                <a16:creationId xmlns:a16="http://schemas.microsoft.com/office/drawing/2014/main" id="{570D3676-522A-243A-9CF0-A772C6CA1CE2}"/>
              </a:ext>
            </a:extLst>
          </p:cNvPr>
          <p:cNvSpPr txBox="1">
            <a:spLocks/>
          </p:cNvSpPr>
          <p:nvPr/>
        </p:nvSpPr>
        <p:spPr bwMode="auto">
          <a:xfrm>
            <a:off x="902753" y="3648864"/>
            <a:ext cx="1979324" cy="234352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1600"/>
              </a:lnSpc>
              <a:spcBef>
                <a:spcPts val="300"/>
              </a:spcBef>
              <a:spcAft>
                <a:spcPts val="300"/>
              </a:spcAft>
              <a:buClr>
                <a:schemeClr val="accent3"/>
              </a:buClr>
              <a:buNone/>
            </a:pPr>
            <a:r>
              <a:rPr lang="en-US" sz="1300" b="1" dirty="0">
                <a:latin typeface="Arial" panose="020B0604020202020204" pitchFamily="34" charset="0"/>
                <a:cs typeface="Arial" panose="020B0604020202020204" pitchFamily="34" charset="0"/>
              </a:rPr>
              <a:t>Role: Supportive </a:t>
            </a:r>
            <a:br>
              <a:rPr lang="en-US" sz="1300" b="1" dirty="0">
                <a:latin typeface="Arial" panose="020B0604020202020204" pitchFamily="34" charset="0"/>
                <a:cs typeface="Arial" panose="020B0604020202020204" pitchFamily="34" charset="0"/>
              </a:rPr>
            </a:br>
            <a:r>
              <a:rPr lang="en-US" sz="1300" b="1" dirty="0">
                <a:latin typeface="Arial" panose="020B0604020202020204" pitchFamily="34" charset="0"/>
                <a:cs typeface="Arial" panose="020B0604020202020204" pitchFamily="34" charset="0"/>
              </a:rPr>
              <a:t>culture, organisational leadership, allocation </a:t>
            </a:r>
            <a:br>
              <a:rPr lang="en-US" sz="1300" b="1" dirty="0">
                <a:latin typeface="Arial" panose="020B0604020202020204" pitchFamily="34" charset="0"/>
                <a:cs typeface="Arial" panose="020B0604020202020204" pitchFamily="34" charset="0"/>
              </a:rPr>
            </a:br>
            <a:r>
              <a:rPr lang="en-US" sz="1300" b="1" dirty="0">
                <a:latin typeface="Arial" panose="020B0604020202020204" pitchFamily="34" charset="0"/>
                <a:cs typeface="Arial" panose="020B0604020202020204" pitchFamily="34" charset="0"/>
              </a:rPr>
              <a:t>of resources, expertise</a:t>
            </a:r>
          </a:p>
          <a:p>
            <a:pPr marL="222250" indent="-222250">
              <a:lnSpc>
                <a:spcPts val="1600"/>
              </a:lnSpc>
              <a:spcBef>
                <a:spcPts val="300"/>
              </a:spcBef>
              <a:spcAft>
                <a:spcPts val="300"/>
              </a:spcAft>
              <a:buClr>
                <a:schemeClr val="accent3"/>
              </a:buClr>
            </a:pPr>
            <a:r>
              <a:rPr lang="en-US" sz="1300" dirty="0">
                <a:latin typeface="Arial" panose="020B0604020202020204" pitchFamily="34" charset="0"/>
                <a:cs typeface="Arial" panose="020B0604020202020204" pitchFamily="34" charset="0"/>
              </a:rPr>
              <a:t>Senior Management</a:t>
            </a:r>
          </a:p>
          <a:p>
            <a:pPr marL="222250" indent="-222250">
              <a:lnSpc>
                <a:spcPts val="1600"/>
              </a:lnSpc>
              <a:spcBef>
                <a:spcPts val="300"/>
              </a:spcBef>
              <a:spcAft>
                <a:spcPts val="300"/>
              </a:spcAft>
              <a:buClr>
                <a:schemeClr val="accent3"/>
              </a:buClr>
            </a:pPr>
            <a:r>
              <a:rPr lang="en-US" sz="1300" dirty="0">
                <a:latin typeface="Arial" panose="020B0604020202020204" pitchFamily="34" charset="0"/>
                <a:cs typeface="Arial" panose="020B0604020202020204" pitchFamily="34" charset="0"/>
              </a:rPr>
              <a:t>Clinical Leads</a:t>
            </a:r>
          </a:p>
          <a:p>
            <a:pPr marL="222250" indent="-222250">
              <a:lnSpc>
                <a:spcPts val="1600"/>
              </a:lnSpc>
              <a:spcBef>
                <a:spcPts val="300"/>
              </a:spcBef>
              <a:spcAft>
                <a:spcPts val="300"/>
              </a:spcAft>
              <a:buClr>
                <a:schemeClr val="accent3"/>
              </a:buClr>
            </a:pPr>
            <a:endParaRPr lang="en-US" sz="1300" dirty="0">
              <a:latin typeface="Arial" panose="020B0604020202020204" pitchFamily="34" charset="0"/>
              <a:cs typeface="Arial" panose="020B0604020202020204" pitchFamily="34" charset="0"/>
            </a:endParaRPr>
          </a:p>
        </p:txBody>
      </p:sp>
      <p:pic>
        <p:nvPicPr>
          <p:cNvPr id="16" name="Picture 15">
            <a:extLst>
              <a:ext uri="{FF2B5EF4-FFF2-40B4-BE49-F238E27FC236}">
                <a16:creationId xmlns:a16="http://schemas.microsoft.com/office/drawing/2014/main" id="{9401A673-3444-5687-51B3-DE683ACAFB4B}"/>
              </a:ext>
            </a:extLst>
          </p:cNvPr>
          <p:cNvPicPr>
            <a:picLocks noChangeAspect="1"/>
          </p:cNvPicPr>
          <p:nvPr/>
        </p:nvPicPr>
        <p:blipFill>
          <a:blip r:embed="rId3"/>
          <a:srcRect/>
          <a:stretch/>
        </p:blipFill>
        <p:spPr>
          <a:xfrm>
            <a:off x="840372" y="2629793"/>
            <a:ext cx="684474" cy="684474"/>
          </a:xfrm>
          <a:prstGeom prst="rect">
            <a:avLst/>
          </a:prstGeom>
          <a:effectLst>
            <a:outerShdw blurRad="317500" dist="76200" dir="5400000" algn="ctr" rotWithShape="0">
              <a:srgbClr val="000000">
                <a:alpha val="20000"/>
              </a:srgbClr>
            </a:outerShdw>
          </a:effectLst>
        </p:spPr>
      </p:pic>
      <p:sp>
        <p:nvSpPr>
          <p:cNvPr id="17" name="1">
            <a:extLst>
              <a:ext uri="{FF2B5EF4-FFF2-40B4-BE49-F238E27FC236}">
                <a16:creationId xmlns:a16="http://schemas.microsoft.com/office/drawing/2014/main" id="{C130394B-38FB-AB06-A180-88FADA7C726F}"/>
              </a:ext>
            </a:extLst>
          </p:cNvPr>
          <p:cNvSpPr txBox="1">
            <a:spLocks/>
          </p:cNvSpPr>
          <p:nvPr/>
        </p:nvSpPr>
        <p:spPr bwMode="auto">
          <a:xfrm rot="10800000">
            <a:off x="3359161" y="2461976"/>
            <a:ext cx="2397395" cy="3628323"/>
          </a:xfrm>
          <a:prstGeom prst="rect">
            <a:avLst/>
          </a:prstGeom>
          <a:gradFill>
            <a:gsLst>
              <a:gs pos="50000">
                <a:schemeClr val="accent3">
                  <a:lumMod val="20000"/>
                  <a:lumOff val="80000"/>
                </a:schemeClr>
              </a:gs>
              <a:gs pos="0">
                <a:schemeClr val="bg1"/>
              </a:gs>
              <a:gs pos="100000">
                <a:schemeClr val="accent1">
                  <a:lumMod val="40000"/>
                  <a:lumOff val="60000"/>
                </a:schemeClr>
              </a:gs>
            </a:gsLst>
            <a:lin ang="5400000" scaled="0"/>
          </a:gradFill>
          <a:ln w="50800">
            <a:noFill/>
            <a:miter lim="800000"/>
            <a:headEnd/>
            <a:tailEnd/>
          </a:ln>
          <a:effectLst>
            <a:outerShdw blurRad="317500" dist="76200" dir="5400000" algn="ctr" rotWithShape="0">
              <a:srgbClr val="000000">
                <a:alpha val="25000"/>
              </a:srgbClr>
            </a:outerShdw>
          </a:effectLst>
        </p:spPr>
        <p:txBody>
          <a:bodyPr vert="horz" wrap="square" lIns="251999" tIns="396000" rIns="180000" bIns="18000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ts val="2200"/>
              </a:lnSpc>
              <a:spcBef>
                <a:spcPts val="1200"/>
              </a:spcBef>
              <a:spcAft>
                <a:spcPts val="1200"/>
              </a:spcAft>
              <a:buNone/>
            </a:pPr>
            <a:endParaRPr lang="en-US" sz="1600" dirty="0">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70D147E2-44EB-B2FE-6C9E-E83299D3AEE6}"/>
              </a:ext>
            </a:extLst>
          </p:cNvPr>
          <p:cNvSpPr/>
          <p:nvPr/>
        </p:nvSpPr>
        <p:spPr bwMode="auto">
          <a:xfrm>
            <a:off x="3359167" y="2461978"/>
            <a:ext cx="2397397" cy="1032946"/>
          </a:xfrm>
          <a:prstGeom prst="rect">
            <a:avLst/>
          </a:prstGeom>
          <a:solidFill>
            <a:srgbClr val="005EB8"/>
          </a:solidFill>
          <a:ln w="50800">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19" name="1">
            <a:extLst>
              <a:ext uri="{FF2B5EF4-FFF2-40B4-BE49-F238E27FC236}">
                <a16:creationId xmlns:a16="http://schemas.microsoft.com/office/drawing/2014/main" id="{730011CA-83A4-5096-50A6-89416761C8D1}"/>
              </a:ext>
            </a:extLst>
          </p:cNvPr>
          <p:cNvSpPr txBox="1">
            <a:spLocks/>
          </p:cNvSpPr>
          <p:nvPr/>
        </p:nvSpPr>
        <p:spPr bwMode="auto">
          <a:xfrm>
            <a:off x="4308318" y="2658485"/>
            <a:ext cx="1413668" cy="637309"/>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1800"/>
              </a:lnSpc>
              <a:spcBef>
                <a:spcPts val="1200"/>
              </a:spcBef>
              <a:spcAft>
                <a:spcPts val="1200"/>
              </a:spcAft>
              <a:buNone/>
            </a:pPr>
            <a:r>
              <a:rPr lang="en-US" sz="1700" b="1" dirty="0">
                <a:solidFill>
                  <a:schemeClr val="bg1"/>
                </a:solidFill>
                <a:latin typeface="Arial" panose="020B0604020202020204" pitchFamily="34" charset="0"/>
                <a:cs typeface="Arial" panose="020B0604020202020204" pitchFamily="34" charset="0"/>
              </a:rPr>
              <a:t>Staff</a:t>
            </a:r>
            <a:endParaRPr lang="en-US" sz="1700" dirty="0">
              <a:solidFill>
                <a:schemeClr val="bg1"/>
              </a:solidFill>
              <a:latin typeface="Arial" panose="020B0604020202020204" pitchFamily="34" charset="0"/>
              <a:cs typeface="Arial" panose="020B0604020202020204" pitchFamily="34" charset="0"/>
            </a:endParaRPr>
          </a:p>
        </p:txBody>
      </p:sp>
      <p:sp>
        <p:nvSpPr>
          <p:cNvPr id="20" name="1">
            <a:extLst>
              <a:ext uri="{FF2B5EF4-FFF2-40B4-BE49-F238E27FC236}">
                <a16:creationId xmlns:a16="http://schemas.microsoft.com/office/drawing/2014/main" id="{8C7253A5-1A01-6CDC-4347-702CAEB7A80F}"/>
              </a:ext>
            </a:extLst>
          </p:cNvPr>
          <p:cNvSpPr txBox="1">
            <a:spLocks/>
          </p:cNvSpPr>
          <p:nvPr/>
        </p:nvSpPr>
        <p:spPr bwMode="auto">
          <a:xfrm>
            <a:off x="3566982" y="3648864"/>
            <a:ext cx="1979324" cy="234352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1600"/>
              </a:lnSpc>
              <a:spcBef>
                <a:spcPts val="300"/>
              </a:spcBef>
              <a:spcAft>
                <a:spcPts val="300"/>
              </a:spcAft>
              <a:buClr>
                <a:schemeClr val="accent3"/>
              </a:buClr>
              <a:buNone/>
            </a:pPr>
            <a:r>
              <a:rPr lang="en-US" sz="1300" b="1" dirty="0">
                <a:latin typeface="Arial" panose="020B0604020202020204" pitchFamily="34" charset="0"/>
                <a:cs typeface="Arial" panose="020B0604020202020204" pitchFamily="34" charset="0"/>
              </a:rPr>
              <a:t>Role: Ask, Advise, Refer</a:t>
            </a:r>
          </a:p>
          <a:p>
            <a:pPr marL="222250" indent="-222250">
              <a:lnSpc>
                <a:spcPts val="1600"/>
              </a:lnSpc>
              <a:spcBef>
                <a:spcPts val="300"/>
              </a:spcBef>
              <a:spcAft>
                <a:spcPts val="300"/>
              </a:spcAft>
              <a:buClr>
                <a:schemeClr val="accent3"/>
              </a:buClr>
            </a:pPr>
            <a:r>
              <a:rPr lang="en-US" sz="1300" dirty="0">
                <a:latin typeface="Arial" panose="020B0604020202020204" pitchFamily="34" charset="0"/>
                <a:cs typeface="Arial" panose="020B0604020202020204" pitchFamily="34" charset="0"/>
              </a:rPr>
              <a:t>Support workers</a:t>
            </a:r>
          </a:p>
          <a:p>
            <a:pPr marL="222250" indent="-222250">
              <a:lnSpc>
                <a:spcPts val="1600"/>
              </a:lnSpc>
              <a:spcBef>
                <a:spcPts val="300"/>
              </a:spcBef>
              <a:spcAft>
                <a:spcPts val="300"/>
              </a:spcAft>
              <a:buClr>
                <a:schemeClr val="accent3"/>
              </a:buClr>
            </a:pPr>
            <a:r>
              <a:rPr lang="en-US" sz="1300" dirty="0">
                <a:latin typeface="Arial" panose="020B0604020202020204" pitchFamily="34" charset="0"/>
                <a:cs typeface="Arial" panose="020B0604020202020204" pitchFamily="34" charset="0"/>
              </a:rPr>
              <a:t>Clinical support staff	</a:t>
            </a:r>
          </a:p>
          <a:p>
            <a:pPr marL="222250" indent="-222250">
              <a:lnSpc>
                <a:spcPts val="1600"/>
              </a:lnSpc>
              <a:spcBef>
                <a:spcPts val="300"/>
              </a:spcBef>
              <a:spcAft>
                <a:spcPts val="300"/>
              </a:spcAft>
              <a:buClr>
                <a:schemeClr val="accent3"/>
              </a:buClr>
            </a:pPr>
            <a:r>
              <a:rPr lang="en-US" sz="1300" dirty="0">
                <a:latin typeface="Arial" panose="020B0604020202020204" pitchFamily="34" charset="0"/>
                <a:cs typeface="Arial" panose="020B0604020202020204" pitchFamily="34" charset="0"/>
              </a:rPr>
              <a:t>Nursing 			</a:t>
            </a:r>
          </a:p>
          <a:p>
            <a:pPr marL="222250" indent="-222250">
              <a:lnSpc>
                <a:spcPts val="1600"/>
              </a:lnSpc>
              <a:spcBef>
                <a:spcPts val="300"/>
              </a:spcBef>
              <a:spcAft>
                <a:spcPts val="300"/>
              </a:spcAft>
              <a:buClr>
                <a:schemeClr val="accent3"/>
              </a:buClr>
            </a:pPr>
            <a:r>
              <a:rPr lang="en-US" sz="1300" dirty="0">
                <a:latin typeface="Arial" panose="020B0604020202020204" pitchFamily="34" charset="0"/>
                <a:cs typeface="Arial" panose="020B0604020202020204" pitchFamily="34" charset="0"/>
              </a:rPr>
              <a:t>Pharmacists 		</a:t>
            </a:r>
          </a:p>
          <a:p>
            <a:pPr marL="222250" indent="-222250">
              <a:lnSpc>
                <a:spcPts val="1600"/>
              </a:lnSpc>
              <a:spcBef>
                <a:spcPts val="300"/>
              </a:spcBef>
              <a:spcAft>
                <a:spcPts val="300"/>
              </a:spcAft>
              <a:buClr>
                <a:schemeClr val="accent3"/>
              </a:buClr>
            </a:pPr>
            <a:r>
              <a:rPr lang="en-US" sz="1300" dirty="0">
                <a:latin typeface="Arial" panose="020B0604020202020204" pitchFamily="34" charset="0"/>
                <a:cs typeface="Arial" panose="020B0604020202020204" pitchFamily="34" charset="0"/>
              </a:rPr>
              <a:t>Allied health professionals</a:t>
            </a:r>
          </a:p>
          <a:p>
            <a:pPr marL="222250" indent="-222250">
              <a:lnSpc>
                <a:spcPts val="1600"/>
              </a:lnSpc>
              <a:spcBef>
                <a:spcPts val="300"/>
              </a:spcBef>
              <a:spcAft>
                <a:spcPts val="300"/>
              </a:spcAft>
              <a:buClr>
                <a:schemeClr val="accent3"/>
              </a:buClr>
            </a:pPr>
            <a:r>
              <a:rPr lang="en-US" sz="1300" dirty="0">
                <a:latin typeface="Arial" panose="020B0604020202020204" pitchFamily="34" charset="0"/>
                <a:cs typeface="Arial" panose="020B0604020202020204" pitchFamily="34" charset="0"/>
              </a:rPr>
              <a:t>Physicians</a:t>
            </a:r>
          </a:p>
        </p:txBody>
      </p:sp>
      <p:pic>
        <p:nvPicPr>
          <p:cNvPr id="24" name="Picture 23">
            <a:extLst>
              <a:ext uri="{FF2B5EF4-FFF2-40B4-BE49-F238E27FC236}">
                <a16:creationId xmlns:a16="http://schemas.microsoft.com/office/drawing/2014/main" id="{894FF0DE-D09B-1719-FD27-AF707FE2E73F}"/>
              </a:ext>
            </a:extLst>
          </p:cNvPr>
          <p:cNvPicPr>
            <a:picLocks noChangeAspect="1"/>
          </p:cNvPicPr>
          <p:nvPr/>
        </p:nvPicPr>
        <p:blipFill>
          <a:blip r:embed="rId4"/>
          <a:srcRect/>
          <a:stretch/>
        </p:blipFill>
        <p:spPr>
          <a:xfrm>
            <a:off x="3504601" y="2629793"/>
            <a:ext cx="684474" cy="684474"/>
          </a:xfrm>
          <a:prstGeom prst="rect">
            <a:avLst/>
          </a:prstGeom>
          <a:effectLst>
            <a:outerShdw blurRad="317500" dist="76200" dir="5400000" algn="ctr" rotWithShape="0">
              <a:srgbClr val="000000">
                <a:alpha val="20000"/>
              </a:srgbClr>
            </a:outerShdw>
          </a:effectLst>
        </p:spPr>
      </p:pic>
      <p:sp>
        <p:nvSpPr>
          <p:cNvPr id="25" name="1">
            <a:extLst>
              <a:ext uri="{FF2B5EF4-FFF2-40B4-BE49-F238E27FC236}">
                <a16:creationId xmlns:a16="http://schemas.microsoft.com/office/drawing/2014/main" id="{F8B33F32-5578-5731-12E0-343B6E266CF9}"/>
              </a:ext>
            </a:extLst>
          </p:cNvPr>
          <p:cNvSpPr txBox="1">
            <a:spLocks/>
          </p:cNvSpPr>
          <p:nvPr/>
        </p:nvSpPr>
        <p:spPr bwMode="auto">
          <a:xfrm rot="10800000">
            <a:off x="6023390" y="2461976"/>
            <a:ext cx="2397395" cy="3628323"/>
          </a:xfrm>
          <a:prstGeom prst="rect">
            <a:avLst/>
          </a:prstGeom>
          <a:gradFill>
            <a:gsLst>
              <a:gs pos="50000">
                <a:schemeClr val="accent3">
                  <a:lumMod val="20000"/>
                  <a:lumOff val="80000"/>
                </a:schemeClr>
              </a:gs>
              <a:gs pos="0">
                <a:schemeClr val="bg1"/>
              </a:gs>
              <a:gs pos="100000">
                <a:schemeClr val="accent1">
                  <a:lumMod val="40000"/>
                  <a:lumOff val="60000"/>
                </a:schemeClr>
              </a:gs>
            </a:gsLst>
            <a:lin ang="5400000" scaled="0"/>
          </a:gradFill>
          <a:ln w="50800">
            <a:noFill/>
            <a:miter lim="800000"/>
            <a:headEnd/>
            <a:tailEnd/>
          </a:ln>
          <a:effectLst>
            <a:outerShdw blurRad="317500" dist="76200" dir="5400000" algn="ctr" rotWithShape="0">
              <a:srgbClr val="000000">
                <a:alpha val="25000"/>
              </a:srgbClr>
            </a:outerShdw>
          </a:effectLst>
        </p:spPr>
        <p:txBody>
          <a:bodyPr vert="horz" wrap="square" lIns="251999" tIns="396000" rIns="180000" bIns="18000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ts val="2200"/>
              </a:lnSpc>
              <a:spcBef>
                <a:spcPts val="1200"/>
              </a:spcBef>
              <a:spcAft>
                <a:spcPts val="1200"/>
              </a:spcAft>
              <a:buNone/>
            </a:pPr>
            <a:endParaRPr lang="en-US" sz="1600" dirty="0">
              <a:latin typeface="Arial" panose="020B0604020202020204" pitchFamily="34" charset="0"/>
              <a:cs typeface="Arial" panose="020B0604020202020204" pitchFamily="34" charset="0"/>
            </a:endParaRPr>
          </a:p>
        </p:txBody>
      </p:sp>
      <p:sp>
        <p:nvSpPr>
          <p:cNvPr id="26" name="Rectangle 25">
            <a:extLst>
              <a:ext uri="{FF2B5EF4-FFF2-40B4-BE49-F238E27FC236}">
                <a16:creationId xmlns:a16="http://schemas.microsoft.com/office/drawing/2014/main" id="{3335765A-F9A4-3FD0-A010-EE86F921AC77}"/>
              </a:ext>
            </a:extLst>
          </p:cNvPr>
          <p:cNvSpPr/>
          <p:nvPr/>
        </p:nvSpPr>
        <p:spPr bwMode="auto">
          <a:xfrm>
            <a:off x="6023397" y="2461978"/>
            <a:ext cx="2397397" cy="1032946"/>
          </a:xfrm>
          <a:prstGeom prst="rect">
            <a:avLst/>
          </a:prstGeom>
          <a:solidFill>
            <a:srgbClr val="005EB8"/>
          </a:solidFill>
          <a:ln w="50800">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27" name="1">
            <a:extLst>
              <a:ext uri="{FF2B5EF4-FFF2-40B4-BE49-F238E27FC236}">
                <a16:creationId xmlns:a16="http://schemas.microsoft.com/office/drawing/2014/main" id="{F0998F68-C499-D536-8C95-19F5FF32752F}"/>
              </a:ext>
            </a:extLst>
          </p:cNvPr>
          <p:cNvSpPr txBox="1">
            <a:spLocks/>
          </p:cNvSpPr>
          <p:nvPr/>
        </p:nvSpPr>
        <p:spPr bwMode="auto">
          <a:xfrm>
            <a:off x="6972547" y="2658485"/>
            <a:ext cx="1413668" cy="637309"/>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1900"/>
              </a:lnSpc>
              <a:spcBef>
                <a:spcPts val="1200"/>
              </a:spcBef>
              <a:spcAft>
                <a:spcPts val="1200"/>
              </a:spcAft>
              <a:buNone/>
            </a:pPr>
            <a:r>
              <a:rPr lang="en-US" sz="1700" b="1" dirty="0">
                <a:solidFill>
                  <a:schemeClr val="bg1"/>
                </a:solidFill>
                <a:latin typeface="Arial" panose="020B0604020202020204" pitchFamily="34" charset="0"/>
                <a:cs typeface="Arial" panose="020B0604020202020204" pitchFamily="34" charset="0"/>
              </a:rPr>
              <a:t>Tobacco Treatment Team</a:t>
            </a:r>
            <a:endParaRPr lang="en-US" sz="1700" dirty="0">
              <a:solidFill>
                <a:schemeClr val="bg1"/>
              </a:solidFill>
              <a:latin typeface="Arial" panose="020B0604020202020204" pitchFamily="34" charset="0"/>
              <a:cs typeface="Arial" panose="020B0604020202020204" pitchFamily="34" charset="0"/>
            </a:endParaRPr>
          </a:p>
        </p:txBody>
      </p:sp>
      <p:sp>
        <p:nvSpPr>
          <p:cNvPr id="28" name="1">
            <a:extLst>
              <a:ext uri="{FF2B5EF4-FFF2-40B4-BE49-F238E27FC236}">
                <a16:creationId xmlns:a16="http://schemas.microsoft.com/office/drawing/2014/main" id="{548993CC-91C2-EC0B-9F07-D6428B309296}"/>
              </a:ext>
            </a:extLst>
          </p:cNvPr>
          <p:cNvSpPr txBox="1">
            <a:spLocks/>
          </p:cNvSpPr>
          <p:nvPr/>
        </p:nvSpPr>
        <p:spPr bwMode="auto">
          <a:xfrm>
            <a:off x="6231211" y="3648864"/>
            <a:ext cx="1979324" cy="234352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1600"/>
              </a:lnSpc>
              <a:spcBef>
                <a:spcPts val="300"/>
              </a:spcBef>
              <a:spcAft>
                <a:spcPts val="300"/>
              </a:spcAft>
              <a:buClr>
                <a:schemeClr val="accent3"/>
              </a:buClr>
              <a:buNone/>
            </a:pPr>
            <a:r>
              <a:rPr lang="en-US" sz="1300" b="1" dirty="0">
                <a:latin typeface="Arial" panose="020B0604020202020204" pitchFamily="34" charset="0"/>
                <a:cs typeface="Arial" panose="020B0604020202020204" pitchFamily="34" charset="0"/>
              </a:rPr>
              <a:t>Role: High quality service delivery and </a:t>
            </a:r>
            <a:br>
              <a:rPr lang="en-US" sz="1300" b="1" dirty="0">
                <a:latin typeface="Arial" panose="020B0604020202020204" pitchFamily="34" charset="0"/>
                <a:cs typeface="Arial" panose="020B0604020202020204" pitchFamily="34" charset="0"/>
              </a:rPr>
            </a:br>
            <a:r>
              <a:rPr lang="en-US" sz="1300" b="1" dirty="0">
                <a:latin typeface="Arial" panose="020B0604020202020204" pitchFamily="34" charset="0"/>
                <a:cs typeface="Arial" panose="020B0604020202020204" pitchFamily="34" charset="0"/>
              </a:rPr>
              <a:t>LTP targets</a:t>
            </a:r>
          </a:p>
          <a:p>
            <a:pPr marL="222250" indent="-222250">
              <a:lnSpc>
                <a:spcPts val="1600"/>
              </a:lnSpc>
              <a:spcBef>
                <a:spcPts val="300"/>
              </a:spcBef>
              <a:spcAft>
                <a:spcPts val="300"/>
              </a:spcAft>
              <a:buClr>
                <a:schemeClr val="accent3"/>
              </a:buClr>
            </a:pPr>
            <a:r>
              <a:rPr lang="en-US" sz="1300" dirty="0">
                <a:latin typeface="Arial" panose="020B0604020202020204" pitchFamily="34" charset="0"/>
                <a:cs typeface="Arial" panose="020B0604020202020204" pitchFamily="34" charset="0"/>
              </a:rPr>
              <a:t>Clinical Leadership</a:t>
            </a:r>
          </a:p>
          <a:p>
            <a:pPr marL="222250" indent="-222250">
              <a:lnSpc>
                <a:spcPts val="1600"/>
              </a:lnSpc>
              <a:spcBef>
                <a:spcPts val="300"/>
              </a:spcBef>
              <a:spcAft>
                <a:spcPts val="300"/>
              </a:spcAft>
              <a:buClr>
                <a:schemeClr val="accent3"/>
              </a:buClr>
            </a:pPr>
            <a:r>
              <a:rPr lang="en-US" sz="1300" dirty="0">
                <a:latin typeface="Arial" panose="020B0604020202020204" pitchFamily="34" charset="0"/>
                <a:cs typeface="Arial" panose="020B0604020202020204" pitchFamily="34" charset="0"/>
              </a:rPr>
              <a:t>QI Leads</a:t>
            </a:r>
          </a:p>
          <a:p>
            <a:pPr marL="222250" indent="-222250">
              <a:lnSpc>
                <a:spcPts val="1600"/>
              </a:lnSpc>
              <a:spcBef>
                <a:spcPts val="300"/>
              </a:spcBef>
              <a:spcAft>
                <a:spcPts val="300"/>
              </a:spcAft>
              <a:buClr>
                <a:schemeClr val="accent3"/>
              </a:buClr>
            </a:pPr>
            <a:r>
              <a:rPr lang="en-US" sz="1300" dirty="0">
                <a:latin typeface="Arial" panose="020B0604020202020204" pitchFamily="34" charset="0"/>
                <a:cs typeface="Arial" panose="020B0604020202020204" pitchFamily="34" charset="0"/>
              </a:rPr>
              <a:t>Tobacco Lead</a:t>
            </a:r>
          </a:p>
          <a:p>
            <a:pPr marL="222250" indent="-222250">
              <a:lnSpc>
                <a:spcPts val="1600"/>
              </a:lnSpc>
              <a:spcBef>
                <a:spcPts val="300"/>
              </a:spcBef>
              <a:spcAft>
                <a:spcPts val="300"/>
              </a:spcAft>
              <a:buClr>
                <a:schemeClr val="accent3"/>
              </a:buClr>
            </a:pPr>
            <a:r>
              <a:rPr lang="en-US" sz="1300" dirty="0">
                <a:latin typeface="Arial" panose="020B0604020202020204" pitchFamily="34" charset="0"/>
                <a:cs typeface="Arial" panose="020B0604020202020204" pitchFamily="34" charset="0"/>
              </a:rPr>
              <a:t>TDAs</a:t>
            </a:r>
          </a:p>
        </p:txBody>
      </p:sp>
      <p:pic>
        <p:nvPicPr>
          <p:cNvPr id="29" name="Picture 28">
            <a:extLst>
              <a:ext uri="{FF2B5EF4-FFF2-40B4-BE49-F238E27FC236}">
                <a16:creationId xmlns:a16="http://schemas.microsoft.com/office/drawing/2014/main" id="{90160050-AA5B-497E-A8DC-45B0FEAB4F1F}"/>
              </a:ext>
            </a:extLst>
          </p:cNvPr>
          <p:cNvPicPr>
            <a:picLocks noChangeAspect="1"/>
          </p:cNvPicPr>
          <p:nvPr/>
        </p:nvPicPr>
        <p:blipFill>
          <a:blip r:embed="rId5"/>
          <a:srcRect/>
          <a:stretch/>
        </p:blipFill>
        <p:spPr>
          <a:xfrm>
            <a:off x="6168830" y="2629793"/>
            <a:ext cx="684474" cy="684474"/>
          </a:xfrm>
          <a:prstGeom prst="rect">
            <a:avLst/>
          </a:prstGeom>
          <a:effectLst>
            <a:outerShdw blurRad="317500" dist="76200" dir="5400000" algn="ctr" rotWithShape="0">
              <a:srgbClr val="000000">
                <a:alpha val="20000"/>
              </a:srgbClr>
            </a:outerShdw>
          </a:effectLst>
        </p:spPr>
      </p:pic>
      <p:sp>
        <p:nvSpPr>
          <p:cNvPr id="45" name="Oval 44">
            <a:extLst>
              <a:ext uri="{FF2B5EF4-FFF2-40B4-BE49-F238E27FC236}">
                <a16:creationId xmlns:a16="http://schemas.microsoft.com/office/drawing/2014/main" id="{A65C7679-E6E3-59B7-B712-546E976747E6}"/>
              </a:ext>
            </a:extLst>
          </p:cNvPr>
          <p:cNvSpPr/>
          <p:nvPr/>
        </p:nvSpPr>
        <p:spPr bwMode="auto">
          <a:xfrm>
            <a:off x="4051228" y="1222054"/>
            <a:ext cx="1041544" cy="1041544"/>
          </a:xfrm>
          <a:prstGeom prst="ellipse">
            <a:avLst/>
          </a:prstGeom>
          <a:solidFill>
            <a:schemeClr val="accent1"/>
          </a:solidFill>
          <a:ln w="9525">
            <a:noFill/>
            <a:miter lim="800000"/>
            <a:headEnd/>
            <a:tailEnd/>
          </a:ln>
          <a:effectLst>
            <a:outerShdw blurRad="317500" dist="76200" dir="5400000" algn="ctr" rotWithShape="0">
              <a:srgbClr val="000000">
                <a:alpha val="50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38" name="Graphic 37" descr="Hospital with solid fill">
            <a:extLst>
              <a:ext uri="{FF2B5EF4-FFF2-40B4-BE49-F238E27FC236}">
                <a16:creationId xmlns:a16="http://schemas.microsoft.com/office/drawing/2014/main" id="{B3FDE728-EF09-FC2A-A45C-C807C7982EA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256397" y="1369879"/>
            <a:ext cx="631206" cy="631206"/>
          </a:xfrm>
          <a:prstGeom prst="rect">
            <a:avLst/>
          </a:prstGeom>
        </p:spPr>
      </p:pic>
    </p:spTree>
    <p:extLst>
      <p:ext uri="{BB962C8B-B14F-4D97-AF65-F5344CB8AC3E}">
        <p14:creationId xmlns:p14="http://schemas.microsoft.com/office/powerpoint/2010/main" val="3074346181"/>
      </p:ext>
    </p:extLst>
  </p:cSld>
  <p:clrMapOvr>
    <a:masterClrMapping/>
  </p:clrMapOvr>
</p:sld>
</file>

<file path=ppt/theme/theme1.xml><?xml version="1.0" encoding="utf-8"?>
<a:theme xmlns:a="http://schemas.openxmlformats.org/drawingml/2006/main" name="NCSCT">
  <a:themeElements>
    <a:clrScheme name="SMI green">
      <a:dk1>
        <a:srgbClr val="333333"/>
      </a:dk1>
      <a:lt1>
        <a:srgbClr val="FFFFFF"/>
      </a:lt1>
      <a:dk2>
        <a:srgbClr val="676767"/>
      </a:dk2>
      <a:lt2>
        <a:srgbClr val="FFFFFF"/>
      </a:lt2>
      <a:accent1>
        <a:srgbClr val="00BCBF"/>
      </a:accent1>
      <a:accent2>
        <a:srgbClr val="00393A"/>
      </a:accent2>
      <a:accent3>
        <a:srgbClr val="00D5D8"/>
      </a:accent3>
      <a:accent4>
        <a:srgbClr val="002728"/>
      </a:accent4>
      <a:accent5>
        <a:srgbClr val="007072"/>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2.xml><?xml version="1.0" encoding="utf-8"?>
<a:theme xmlns:a="http://schemas.openxmlformats.org/drawingml/2006/main" name="1_NCSCT">
  <a:themeElements>
    <a:clrScheme name="Custom 11">
      <a:dk1>
        <a:srgbClr val="414141"/>
      </a:dk1>
      <a:lt1>
        <a:srgbClr val="FFFFFF"/>
      </a:lt1>
      <a:dk2>
        <a:srgbClr val="676767"/>
      </a:dk2>
      <a:lt2>
        <a:srgbClr val="FFFFFF"/>
      </a:lt2>
      <a:accent1>
        <a:srgbClr val="005EB8"/>
      </a:accent1>
      <a:accent2>
        <a:srgbClr val="003087"/>
      </a:accent2>
      <a:accent3>
        <a:srgbClr val="00BDFF"/>
      </a:accent3>
      <a:accent4>
        <a:srgbClr val="0071CE"/>
      </a:accent4>
      <a:accent5>
        <a:srgbClr val="00A9CE"/>
      </a:accent5>
      <a:accent6>
        <a:srgbClr val="ED8B00"/>
      </a:accent6>
      <a:hlink>
        <a:srgbClr val="AE2473"/>
      </a:hlink>
      <a:folHlink>
        <a:srgbClr val="8A15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96BEACA2F2FD04D9CF8C0C2AD81FE20" ma:contentTypeVersion="14" ma:contentTypeDescription="Create a new document." ma:contentTypeScope="" ma:versionID="e21ab03133499e5edaa8e5f1aeb5a2cd">
  <xsd:schema xmlns:xsd="http://www.w3.org/2001/XMLSchema" xmlns:xs="http://www.w3.org/2001/XMLSchema" xmlns:p="http://schemas.microsoft.com/office/2006/metadata/properties" xmlns:ns2="f08a3a01-a810-4981-84de-513e48da387b" xmlns:ns3="6f9764a4-8270-4f29-bbff-a467630dd90c" targetNamespace="http://schemas.microsoft.com/office/2006/metadata/properties" ma:root="true" ma:fieldsID="a605b1831acf3ca42085371145770ccb" ns2:_="" ns3:_="">
    <xsd:import namespace="f08a3a01-a810-4981-84de-513e48da387b"/>
    <xsd:import namespace="6f9764a4-8270-4f29-bbff-a467630dd90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8a3a01-a810-4981-84de-513e48da3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fd85d53d-afa2-41ae-870b-875e92731b70"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f9764a4-8270-4f29-bbff-a467630dd90c"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86f4df2a-fb7f-403e-9547-acf1b9f2f5fe}" ma:internalName="TaxCatchAll" ma:showField="CatchAllData" ma:web="6f9764a4-8270-4f29-bbff-a467630dd90c">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08a3a01-a810-4981-84de-513e48da387b">
      <Terms xmlns="http://schemas.microsoft.com/office/infopath/2007/PartnerControls"/>
    </lcf76f155ced4ddcb4097134ff3c332f>
    <TaxCatchAll xmlns="6f9764a4-8270-4f29-bbff-a467630dd90c" xsi:nil="true"/>
  </documentManagement>
</p:properties>
</file>

<file path=customXml/itemProps1.xml><?xml version="1.0" encoding="utf-8"?>
<ds:datastoreItem xmlns:ds="http://schemas.openxmlformats.org/officeDocument/2006/customXml" ds:itemID="{E20CC568-9E52-4CAB-A6F8-928FF0C63FCE}">
  <ds:schemaRefs>
    <ds:schemaRef ds:uri="http://schemas.microsoft.com/sharepoint/v3/contenttype/forms"/>
  </ds:schemaRefs>
</ds:datastoreItem>
</file>

<file path=customXml/itemProps2.xml><?xml version="1.0" encoding="utf-8"?>
<ds:datastoreItem xmlns:ds="http://schemas.openxmlformats.org/officeDocument/2006/customXml" ds:itemID="{1CD0E624-5263-4121-BE30-6A511EBF56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8a3a01-a810-4981-84de-513e48da387b"/>
    <ds:schemaRef ds:uri="6f9764a4-8270-4f29-bbff-a467630dd90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D918755-5CCB-41FC-B672-7D0477E5BFBE}">
  <ds:schemaRefs>
    <ds:schemaRef ds:uri="http://purl.org/dc/elements/1.1/"/>
    <ds:schemaRef ds:uri="http://schemas.microsoft.com/office/2006/metadata/properties"/>
    <ds:schemaRef ds:uri="http://purl.org/dc/terms/"/>
    <ds:schemaRef ds:uri="http://purl.org/dc/dcmitype/"/>
    <ds:schemaRef ds:uri="f08a3a01-a810-4981-84de-513e48da387b"/>
    <ds:schemaRef ds:uri="http://www.w3.org/XML/1998/namespace"/>
    <ds:schemaRef ds:uri="http://schemas.microsoft.com/office/2006/documentManagement/types"/>
    <ds:schemaRef ds:uri="http://schemas.microsoft.com/office/infopath/2007/PartnerControls"/>
    <ds:schemaRef ds:uri="http://schemas.openxmlformats.org/package/2006/metadata/core-properties"/>
    <ds:schemaRef ds:uri="6f9764a4-8270-4f29-bbff-a467630dd90c"/>
  </ds:schemaRefs>
</ds:datastoreItem>
</file>

<file path=docProps/app.xml><?xml version="1.0" encoding="utf-8"?>
<Properties xmlns="http://schemas.openxmlformats.org/officeDocument/2006/extended-properties" xmlns:vt="http://schemas.openxmlformats.org/officeDocument/2006/docPropsVTypes">
  <TotalTime>412</TotalTime>
  <Words>3256</Words>
  <Application>Microsoft Office PowerPoint</Application>
  <PresentationFormat>On-screen Show (4:3)</PresentationFormat>
  <Paragraphs>226</Paragraphs>
  <Slides>11</Slides>
  <Notes>11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11</vt:i4>
      </vt:variant>
    </vt:vector>
  </HeadingPairs>
  <TitlesOfParts>
    <vt:vector size="19" baseType="lpstr">
      <vt:lpstr>Arial</vt:lpstr>
      <vt:lpstr>Arial,Sans-Serif</vt:lpstr>
      <vt:lpstr>Calibri</vt:lpstr>
      <vt:lpstr>Century Gothic</vt:lpstr>
      <vt:lpstr>Lucida Grande</vt:lpstr>
      <vt:lpstr>System Font Regular</vt:lpstr>
      <vt:lpstr>NCSCT</vt:lpstr>
      <vt:lpstr>1_NCSCT</vt:lpstr>
      <vt:lpstr>PowerPoint Presentation</vt:lpstr>
      <vt:lpstr>What staff shared…</vt:lpstr>
      <vt:lpstr>What people with SMI shared…</vt:lpstr>
      <vt:lpstr>PowerPoint Presentation</vt:lpstr>
      <vt:lpstr>Addressing concerns: violence and fires </vt:lpstr>
      <vt:lpstr>How they should feel…</vt:lpstr>
      <vt:lpstr>Applying skills to practice: staff statements</vt:lpstr>
      <vt:lpstr>PowerPoint Presentation</vt:lpstr>
      <vt:lpstr>A Trust-Wide Approach</vt:lpstr>
      <vt:lpstr>PowerPoint Presentation</vt:lpstr>
      <vt:lpstr>PowerPoint Presentation</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Mark Bunegar</dc:creator>
  <cp:lastModifiedBy>Tom Coleman-Haynes</cp:lastModifiedBy>
  <cp:revision>382</cp:revision>
  <cp:lastPrinted>2021-04-19T06:44:37Z</cp:lastPrinted>
  <dcterms:created xsi:type="dcterms:W3CDTF">2019-04-01T09:21:54Z</dcterms:created>
  <dcterms:modified xsi:type="dcterms:W3CDTF">2024-03-04T14:16:16Z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0x010100D96BEACA2F2FD04D9CF8C0C2AD81FE20</vt:lpwstr>
  </property>
  <property fmtid="{D5CDD505-2E9C-101B-9397-08002B2CF9AE}" pid="3" name="MediaServiceImageTags">
    <vt:lpwstr/>
  </property>
</Properties>
</file>